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28" r:id="rId2"/>
    <p:sldId id="333" r:id="rId3"/>
    <p:sldId id="369" r:id="rId4"/>
    <p:sldId id="370" r:id="rId5"/>
    <p:sldId id="366" r:id="rId6"/>
    <p:sldId id="371" r:id="rId7"/>
    <p:sldId id="372" r:id="rId8"/>
    <p:sldId id="361" r:id="rId9"/>
    <p:sldId id="373" r:id="rId10"/>
    <p:sldId id="352" r:id="rId11"/>
    <p:sldId id="353" r:id="rId12"/>
    <p:sldId id="360" r:id="rId13"/>
    <p:sldId id="358" r:id="rId14"/>
    <p:sldId id="3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84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92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79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70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27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34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38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08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97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72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52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76E85-D5F6-4442-9FE8-804B106F4075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56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06D88-70AB-4153-BD63-2CE66A999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5373" y="1363903"/>
            <a:ext cx="9144000" cy="1543199"/>
          </a:xfrm>
        </p:spPr>
        <p:txBody>
          <a:bodyPr>
            <a:normAutofit/>
          </a:bodyPr>
          <a:lstStyle/>
          <a:p>
            <a:r>
              <a:rPr lang="pt-BR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RELATÓRIO FINAL DE MONITORAMENTO DOS CONSELHOS MUNICIPAIS DE SAÚDE – </a:t>
            </a:r>
            <a:r>
              <a:rPr lang="pt-BR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 RONDONOPOLIS ,BARRA DO GARÇA , PEIXOTO DE AZEEVEDO .</a:t>
            </a:r>
            <a:br>
              <a:rPr lang="pt-B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2BFA5E-F95E-40D1-B86A-D0CD61293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5373" y="2903298"/>
            <a:ext cx="9144000" cy="2194913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pt-BR" sz="5600" b="1" dirty="0">
                <a:latin typeface="Arial" panose="020B0604020202020204" pitchFamily="34" charset="0"/>
                <a:cs typeface="Arial" panose="020B0604020202020204" pitchFamily="34" charset="0"/>
              </a:rPr>
              <a:t>Membros da Comissão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Carlos Corrêa Ribeiro Neto - Segmento Governo (C.CIVIL)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Edson Lima – Segmento Trabalhador (SISMA)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Guilherme da Silva Queiroz – Segmento Usuário (APOSENTADO)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Maria Elizabete da Silva – Segmento Usuário (AMDE)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Pedro Reis de Oliveira (Relator) – Segmento Usuário (CENEG)</a:t>
            </a:r>
          </a:p>
          <a:p>
            <a:pPr algn="l">
              <a:lnSpc>
                <a:spcPct val="120000"/>
              </a:lnSpc>
            </a:pP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endParaRPr lang="pt-BR" dirty="0"/>
          </a:p>
        </p:txBody>
      </p:sp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</p:spTree>
    <p:extLst>
      <p:ext uri="{BB962C8B-B14F-4D97-AF65-F5344CB8AC3E}">
        <p14:creationId xmlns:p14="http://schemas.microsoft.com/office/powerpoint/2010/main" val="2590932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9EA7C-C913-4409-B39A-D05880E5A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692" y="1566832"/>
            <a:ext cx="10515600" cy="398857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r>
              <a:rPr lang="pt-BR" sz="2100" b="1" u="sng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DESAFIOS IDENTIFICADOS E A SEREM SUPERADOS PELOS CMS:</a:t>
            </a:r>
            <a:endParaRPr lang="pt-BR" sz="2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Ausência de secretária executiva.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Desconhecimento da legislação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Precarização ente o CMS com o CES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Desatualização  da  Lei de criação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Falta de estrutura física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Ausência de capacitação para  novos conselheiros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Precarização da Divulgação do CMS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4249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9EA7C-C913-4409-B39A-D05880E5A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692" y="1351172"/>
            <a:ext cx="9756530" cy="492885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r>
              <a:rPr lang="pt-BR" sz="2500" b="1" u="sng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RECOMENDAÇÕES</a:t>
            </a:r>
            <a:endParaRPr lang="pt-BR" sz="2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Atualizar os instrumentos de constituição do CMS (Lei de Criação)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Regularizar a situação da Secretária Executiva 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Estruturar fisicamente e financeiramente os CMS. (sala, computador, armário, dotação orçamentária);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latin typeface="Arial" panose="020B0604020202020204" pitchFamily="34" charset="0"/>
                <a:ea typeface="Times New Roman" panose="02020603050405020304" pitchFamily="18" charset="0"/>
              </a:rPr>
              <a:t>Agendar oficinas de sensibilização para o desempenho do controle social.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Recomendamos que a Comissão de Planejamento, Orçamento e Finanças visitem os municípios;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latin typeface="Arial" panose="020B0604020202020204" pitchFamily="34" charset="0"/>
                <a:ea typeface="Times New Roman" panose="02020603050405020304" pitchFamily="18" charset="0"/>
              </a:rPr>
              <a:t>Recomendamos que a Comissão Medicamento, Hospitalar e </a:t>
            </a:r>
            <a:r>
              <a:rPr lang="pt-BR" sz="1800">
                <a:latin typeface="Arial" panose="020B0604020202020204" pitchFamily="34" charset="0"/>
                <a:ea typeface="Times New Roman" panose="02020603050405020304" pitchFamily="18" charset="0"/>
              </a:rPr>
              <a:t>Laboratorio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0375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CD57BC5-89E3-4247-9E08-945D1F23F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51348"/>
            <a:ext cx="3932237" cy="106052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0CF267FF-93D4-4FD1-B30A-2655046591E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0" b="9390"/>
          <a:stretch>
            <a:fillRect/>
          </a:stretch>
        </p:blipFill>
        <p:spPr>
          <a:xfrm>
            <a:off x="785322" y="1794969"/>
            <a:ext cx="3477177" cy="2740341"/>
          </a:xfrm>
        </p:spPr>
      </p:pic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3E7D6663-7DFF-4634-8EA0-C6CD6BA63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44250" y="3114969"/>
            <a:ext cx="3932237" cy="3811588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BA3CB652-3A1E-457C-B2B6-8D3CFBDE99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84" y="4667512"/>
            <a:ext cx="4001216" cy="2179754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DBC53EF4-78A1-47E9-B0E9-E58418EBC79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932" y="4627616"/>
            <a:ext cx="3477177" cy="2179755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5C664006-6A57-4E10-A9B3-E510B56B522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221" y="1565329"/>
            <a:ext cx="3191195" cy="2740341"/>
          </a:xfrm>
          <a:prstGeom prst="rect">
            <a:avLst/>
          </a:prstGeom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ED37F684-BC35-47FB-A971-2776F48773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182" y="4491951"/>
            <a:ext cx="3378088" cy="2680391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DC5CB8EE-394D-4182-A91A-08432C28E4D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965" y="1794969"/>
            <a:ext cx="3527031" cy="255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49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ADBBB53-5408-46B2-8F2A-E53B89D439C7}"/>
              </a:ext>
            </a:extLst>
          </p:cNvPr>
          <p:cNvSpPr txBox="1"/>
          <p:nvPr/>
        </p:nvSpPr>
        <p:spPr>
          <a:xfrm>
            <a:off x="2346960" y="2044243"/>
            <a:ext cx="7874000" cy="4540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  <a:tab pos="449580" algn="l"/>
              </a:tabLst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CONCLUSÃO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  <a:tab pos="449580" algn="l"/>
              </a:tabLst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4958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  <a:tab pos="449580" algn="l"/>
              </a:tabLst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Relatamos os principais pontos identificados na execução do Plano de trabalho proposto pela Comissão de Monitoramento e de Cooperação de Informação Técnica para o controle Social no exercício de 2024, na Macrorregião Oeste.</a:t>
            </a:r>
          </a:p>
          <a:p>
            <a:pPr marL="0" marR="0" lvl="0" indent="44958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  <a:tab pos="449580" algn="l"/>
              </a:tabLst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realidade não difere dos demais Conselhos Municipais de Saúde já visitados por esta Comissão. 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4958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  <a:tab pos="449580" algn="l"/>
              </a:tabLst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pronunciamento do Pleno, ao final da apresentação das demais Macrorregiões, será imprescindível para agirmos no sentido de fortalecimento dos Conselhos Municipais de Saúde e do controle social considerando as implicações legais acerca da não manutenção dos Conselhos de Saúde e da paridade por segmento para a transferência de recursos.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736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EDD39-D007-4F0B-8471-C524AAB58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792" y="29620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‘ </a:t>
            </a:r>
            <a:r>
              <a:rPr lang="pt-BR" b="1" dirty="0"/>
              <a:t>Onde quer que haja mulheres e homens, há </a:t>
            </a:r>
            <a:r>
              <a:rPr lang="pt-BR" b="1"/>
              <a:t>sempre o que </a:t>
            </a:r>
            <a:r>
              <a:rPr lang="pt-BR" b="1" dirty="0"/>
              <a:t>fazer, há </a:t>
            </a:r>
            <a:r>
              <a:rPr lang="pt-BR" b="1"/>
              <a:t>sempre o que </a:t>
            </a:r>
            <a:r>
              <a:rPr lang="pt-BR" b="1" dirty="0"/>
              <a:t>ensinar, há sempre o que aprender e Deus guiando nossos caminhos.’   </a:t>
            </a:r>
            <a:br>
              <a:rPr lang="pt-BR" b="1" dirty="0"/>
            </a:br>
            <a:br>
              <a:rPr lang="pt-BR" b="1" dirty="0"/>
            </a:br>
            <a:r>
              <a:rPr lang="pt-BR" b="1" dirty="0"/>
              <a:t>                                                                  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0256F49-15E0-49C5-9438-D6D48A8EAB57}"/>
              </a:ext>
            </a:extLst>
          </p:cNvPr>
          <p:cNvSpPr txBox="1"/>
          <p:nvPr/>
        </p:nvSpPr>
        <p:spPr>
          <a:xfrm>
            <a:off x="3970782" y="779240"/>
            <a:ext cx="6094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pic>
        <p:nvPicPr>
          <p:cNvPr id="5" name="Imagem 1" descr="Figura1.jpg">
            <a:extLst>
              <a:ext uri="{FF2B5EF4-FFF2-40B4-BE49-F238E27FC236}">
                <a16:creationId xmlns:a16="http://schemas.microsoft.com/office/drawing/2014/main" id="{F5D036E4-6E6A-4D10-96BA-2F85A2BEE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404" y="558545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96F8C79-9095-42BA-ABF7-49EB31C3744A}"/>
              </a:ext>
            </a:extLst>
          </p:cNvPr>
          <p:cNvSpPr txBox="1"/>
          <p:nvPr/>
        </p:nvSpPr>
        <p:spPr>
          <a:xfrm>
            <a:off x="1917404" y="5687568"/>
            <a:ext cx="7278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   Obrigado a todos  e todas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34F39FF-33E7-4F6F-A7C0-DE69F0D2B348}"/>
              </a:ext>
            </a:extLst>
          </p:cNvPr>
          <p:cNvSpPr txBox="1"/>
          <p:nvPr/>
        </p:nvSpPr>
        <p:spPr>
          <a:xfrm>
            <a:off x="8884920" y="4463350"/>
            <a:ext cx="2633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/>
              <a:t>‘Paulo Freire.’</a:t>
            </a:r>
            <a:r>
              <a:rPr lang="pt-BR" b="1" dirty="0"/>
              <a:t>’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873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692" y="1171715"/>
            <a:ext cx="10515600" cy="5487305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pt-BR" sz="7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 COMISSÃO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45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896938" indent="0" algn="just">
              <a:lnSpc>
                <a:spcPct val="120000"/>
              </a:lnSpc>
              <a:buNone/>
            </a:pPr>
            <a:r>
              <a:rPr lang="pt-BR" sz="7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Art. 6º A Comissão de Monitoramento e Cooperação de Informações Técnicas têm as seguintes atribuições: </a:t>
            </a:r>
          </a:p>
          <a:p>
            <a:pPr marL="896938" lvl="0" indent="0" algn="just">
              <a:lnSpc>
                <a:spcPct val="120000"/>
              </a:lnSpc>
              <a:buFont typeface="+mj-lt"/>
              <a:buAutoNum type="romanUcPeriod"/>
            </a:pPr>
            <a:r>
              <a:rPr lang="pt-BR" sz="7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Verificar o funcionamento e organização dos conselhos Municipais de Saúde; </a:t>
            </a:r>
          </a:p>
          <a:p>
            <a:pPr marL="896938" lvl="0" indent="0" algn="just">
              <a:lnSpc>
                <a:spcPct val="120000"/>
              </a:lnSpc>
              <a:buFont typeface="+mj-lt"/>
              <a:buAutoNum type="romanUcPeriod"/>
            </a:pPr>
            <a:r>
              <a:rPr lang="pt-BR" sz="7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Orientar, de acordo com as legislações vigentes, o funcionamento dos CMS; </a:t>
            </a:r>
          </a:p>
          <a:p>
            <a:pPr marL="896938" lvl="0" indent="0" algn="just">
              <a:lnSpc>
                <a:spcPct val="120000"/>
              </a:lnSpc>
              <a:buFont typeface="+mj-lt"/>
              <a:buAutoNum type="romanUcPeriod"/>
            </a:pPr>
            <a:r>
              <a:rPr lang="pt-BR" sz="7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Apoiar e assessorar tecnicamente os conselhos municipais de saúde;</a:t>
            </a:r>
          </a:p>
          <a:p>
            <a:pPr marL="896938" lvl="0" indent="0" algn="just">
              <a:lnSpc>
                <a:spcPct val="120000"/>
              </a:lnSpc>
              <a:buFont typeface="+mj-lt"/>
              <a:buAutoNum type="romanUcPeriod"/>
            </a:pPr>
            <a:r>
              <a:rPr lang="pt-BR" sz="7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Sensibilizar conselheiros e gestores sobre a importância do controle social no fortalecimento do SUS e da autonomia dos conselhos.</a:t>
            </a:r>
          </a:p>
          <a:p>
            <a:pPr marL="0" indent="0" algn="just">
              <a:buNone/>
            </a:pPr>
            <a:endParaRPr lang="pt-B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3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07302" y="45816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</a:t>
            </a: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083" y="1167468"/>
            <a:ext cx="10546292" cy="1318558"/>
          </a:xfrm>
        </p:spPr>
        <p:txBody>
          <a:bodyPr/>
          <a:lstStyle/>
          <a:p>
            <a:br>
              <a:rPr lang="pt-BR" dirty="0"/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525" y="978532"/>
            <a:ext cx="8449408" cy="2378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Macrorregião de  Rondonópolis, (19 municípios) </a:t>
            </a:r>
            <a:endParaRPr lang="pt-B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E2B04C5-A9E6-4561-9479-602A36DA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683941"/>
              </p:ext>
            </p:extLst>
          </p:nvPr>
        </p:nvGraphicFramePr>
        <p:xfrm>
          <a:off x="869722" y="1360222"/>
          <a:ext cx="10190810" cy="5311844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786095">
                  <a:extLst>
                    <a:ext uri="{9D8B030D-6E8A-4147-A177-3AD203B41FA5}">
                      <a16:colId xmlns:a16="http://schemas.microsoft.com/office/drawing/2014/main" val="204834224"/>
                    </a:ext>
                  </a:extLst>
                </a:gridCol>
                <a:gridCol w="2890776">
                  <a:extLst>
                    <a:ext uri="{9D8B030D-6E8A-4147-A177-3AD203B41FA5}">
                      <a16:colId xmlns:a16="http://schemas.microsoft.com/office/drawing/2014/main" val="1892438950"/>
                    </a:ext>
                  </a:extLst>
                </a:gridCol>
                <a:gridCol w="2911326">
                  <a:extLst>
                    <a:ext uri="{9D8B030D-6E8A-4147-A177-3AD203B41FA5}">
                      <a16:colId xmlns:a16="http://schemas.microsoft.com/office/drawing/2014/main" val="2909070631"/>
                    </a:ext>
                  </a:extLst>
                </a:gridCol>
                <a:gridCol w="1602613">
                  <a:extLst>
                    <a:ext uri="{9D8B030D-6E8A-4147-A177-3AD203B41FA5}">
                      <a16:colId xmlns:a16="http://schemas.microsoft.com/office/drawing/2014/main" val="1509082450"/>
                    </a:ext>
                  </a:extLst>
                </a:gridCol>
              </a:tblGrid>
              <a:tr h="4985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Regiões de Saúde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</a:rPr>
                        <a:t>População (IBGE 2024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3569824"/>
                  </a:ext>
                </a:extLst>
              </a:tr>
              <a:tr h="237180">
                <a:tc row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</a:rPr>
                        <a:t>Rondonópolis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Rondonópolis ((ERS)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259.167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6333920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2 Alto Araguaia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17.193 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217556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3 Alto Garças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13 052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3700195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4 Alto Taquari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10.904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1766210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5 Araguainha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2965276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6 Campo Verde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47.831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4661818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7 Dom Aquino 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7.977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5492434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8 Guiratinga 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15.236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1968626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9 Itiquira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12.236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120923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10 Jaciara 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32.830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2410555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11 Juscimeira 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12.298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1943097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12  Paranatinga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26.423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6461520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13 Pedra Preta 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18.066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2507747"/>
                  </a:ext>
                </a:extLst>
              </a:tr>
              <a:tr h="255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14 Poxoréo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23.283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3501830"/>
                  </a:ext>
                </a:extLst>
              </a:tr>
              <a:tr h="25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15 Primavera do Leste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92.927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3076348"/>
                  </a:ext>
                </a:extLst>
              </a:tr>
              <a:tr h="25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085"/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São</a:t>
                      </a:r>
                      <a:r>
                        <a:rPr lang="pt-PT" sz="1200" b="1" spc="-5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Pedro</a:t>
                      </a:r>
                      <a:r>
                        <a:rPr lang="pt-PT" sz="1200" b="1" spc="-5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</a:t>
                      </a:r>
                      <a:r>
                        <a:rPr lang="pt-PT" sz="1200" b="1" spc="-1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Cipa</a:t>
                      </a:r>
                      <a:endParaRPr lang="pt-BR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4.191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73181"/>
                  </a:ext>
                </a:extLst>
              </a:tr>
              <a:tr h="25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PT" sz="12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 Santo Antônio do Leste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4.099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7119297"/>
                  </a:ext>
                </a:extLst>
              </a:tr>
              <a:tr h="25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PT" sz="12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São José do Povo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1941133"/>
                  </a:ext>
                </a:extLst>
              </a:tr>
              <a:tr h="1683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Tesouro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pt-BR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30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92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016" y="6874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366" y="1061552"/>
            <a:ext cx="10515600" cy="1165334"/>
          </a:xfrm>
        </p:spPr>
        <p:txBody>
          <a:bodyPr>
            <a:normAutofit/>
          </a:bodyPr>
          <a:lstStyle/>
          <a:p>
            <a:r>
              <a:rPr lang="pt-BR" sz="1300" b="1" dirty="0">
                <a:latin typeface="Arial" panose="020B0604020202020204" pitchFamily="34" charset="0"/>
                <a:cs typeface="Arial" panose="020B0604020202020204" pitchFamily="34" charset="0"/>
              </a:rPr>
              <a:t>CONSOLIDAÇÃO DIAGNÓSTICO SITUACIONAL DOS CONSELHOS MUNICIPAIS DE SAÚDEA  DE RONDONOPOLIS </a:t>
            </a:r>
            <a:br>
              <a:rPr lang="pt-BR" b="1" dirty="0"/>
            </a:br>
            <a:endParaRPr lang="pt-BR" b="1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C56D559-F90D-448D-9B67-F8E52D95D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1515"/>
              </p:ext>
            </p:extLst>
          </p:nvPr>
        </p:nvGraphicFramePr>
        <p:xfrm>
          <a:off x="838200" y="1649690"/>
          <a:ext cx="10862766" cy="5077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1444">
                  <a:extLst>
                    <a:ext uri="{9D8B030D-6E8A-4147-A177-3AD203B41FA5}">
                      <a16:colId xmlns:a16="http://schemas.microsoft.com/office/drawing/2014/main" val="3724997786"/>
                    </a:ext>
                  </a:extLst>
                </a:gridCol>
                <a:gridCol w="1288044">
                  <a:extLst>
                    <a:ext uri="{9D8B030D-6E8A-4147-A177-3AD203B41FA5}">
                      <a16:colId xmlns:a16="http://schemas.microsoft.com/office/drawing/2014/main" val="3585177866"/>
                    </a:ext>
                  </a:extLst>
                </a:gridCol>
                <a:gridCol w="1391396">
                  <a:extLst>
                    <a:ext uri="{9D8B030D-6E8A-4147-A177-3AD203B41FA5}">
                      <a16:colId xmlns:a16="http://schemas.microsoft.com/office/drawing/2014/main" val="1932825836"/>
                    </a:ext>
                  </a:extLst>
                </a:gridCol>
                <a:gridCol w="4911882">
                  <a:extLst>
                    <a:ext uri="{9D8B030D-6E8A-4147-A177-3AD203B41FA5}">
                      <a16:colId xmlns:a16="http://schemas.microsoft.com/office/drawing/2014/main" val="3126556008"/>
                    </a:ext>
                  </a:extLst>
                </a:gridCol>
              </a:tblGrid>
              <a:tr h="518209">
                <a:tc gridSpan="4">
                  <a:txBody>
                    <a:bodyPr/>
                    <a:lstStyle/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II - ORGANIZAÇÃO E FUNCIONAMENTO DO CONSELHO MUNICIPAL DE SAÚDE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428860"/>
                  </a:ext>
                </a:extLst>
              </a:tr>
              <a:tr h="17273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DA ANÁLISE IN LOCO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SIM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NÃO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OBSERVAÇÃO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809153694"/>
                  </a:ext>
                </a:extLst>
              </a:tr>
              <a:tr h="9823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Ouve recomendação referente a alteração na Lei de Criação?</a:t>
                      </a:r>
                      <a:endParaRPr lang="pt-BR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19</a:t>
                      </a: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604215369"/>
                  </a:ext>
                </a:extLst>
              </a:tr>
              <a:tr h="215640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Foi alterada?</a:t>
                      </a:r>
                      <a:endParaRPr lang="pt-BR" sz="900" b="1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15 *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l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r>
                        <a:rPr lang="pt-BR" sz="1200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 andamento (vigente )</a:t>
                      </a: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962199501"/>
                  </a:ext>
                </a:extLst>
              </a:tr>
              <a:tr h="293764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Ouve recomendações referente a Secretaria Executiva em sua estrutura?</a:t>
                      </a:r>
                      <a:endParaRPr lang="pt-BR" sz="900" b="1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779667494"/>
                  </a:ext>
                </a:extLst>
              </a:tr>
              <a:tr h="34547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secretaria executiva exerce a função com dedicação exclusiva?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08 *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26987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*Em andamento (vigente) 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1654185851"/>
                  </a:ext>
                </a:extLst>
              </a:tr>
              <a:tr h="34547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Foi garantida a Dotação Orçamentária garantida na Lei?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4 *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26987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*Em andamento (vigente )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289275559"/>
                  </a:ext>
                </a:extLst>
              </a:tr>
              <a:tr h="190783"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composição do CMS está de acordo a Lei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957462992"/>
                  </a:ext>
                </a:extLst>
              </a:tr>
              <a:tr h="34547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CMS foi contemplado com recursos financeiros no Orçamento 2024 da SMS?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08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4280489243"/>
                  </a:ext>
                </a:extLst>
              </a:tr>
              <a:tr h="34547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Ouvidoria permaneceu  na lei </a:t>
                      </a: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6987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26987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Apenas 5 municípios tem ouvidorias implantadas e14 ouvidoria de Gestão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482429450"/>
                  </a:ext>
                </a:extLst>
              </a:tr>
              <a:tr h="422170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Como o CMS avalia a articulação e intercâmbio com o CES. (pontos negativos e positivos)</a:t>
                      </a:r>
                    </a:p>
                    <a:p>
                      <a:pPr marR="269875" algn="just"/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Todos  tem retorno quando solicitam ( bom , excelente)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4087228143"/>
                  </a:ext>
                </a:extLst>
              </a:tr>
              <a:tr h="475025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que forma o CES pode auxiliar nas melhorias do funcionamento dos Conselhos Municipais de Saúde?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Todos Oficina de Capacitação  todas as vezes que  quando altera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composição</a:t>
                      </a: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011105923"/>
                  </a:ext>
                </a:extLst>
              </a:tr>
              <a:tr h="34547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Como você avalia a visita desta Comissão no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cms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Solicitam mais visitas pelo menos 2 vezes ao ano que   estimula os conselheiros </a:t>
                      </a: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407821099"/>
                  </a:ext>
                </a:extLst>
              </a:tr>
              <a:tr h="302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Conselho elaborou o plano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trabalho 2024?</a:t>
                      </a:r>
                      <a:endParaRPr kumimoji="0" lang="pt-B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951740584"/>
                  </a:ext>
                </a:extLst>
              </a:tr>
            </a:tbl>
          </a:graphicData>
        </a:graphic>
      </p:graphicFrame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956" y="1913973"/>
            <a:ext cx="10515600" cy="4351338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937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D68461E-5D3E-4A6E-9222-AEFD7C0A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1990"/>
              </p:ext>
            </p:extLst>
          </p:nvPr>
        </p:nvGraphicFramePr>
        <p:xfrm>
          <a:off x="571500" y="2191109"/>
          <a:ext cx="10515601" cy="4547088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874890">
                  <a:extLst>
                    <a:ext uri="{9D8B030D-6E8A-4147-A177-3AD203B41FA5}">
                      <a16:colId xmlns:a16="http://schemas.microsoft.com/office/drawing/2014/main" val="1771581356"/>
                    </a:ext>
                  </a:extLst>
                </a:gridCol>
                <a:gridCol w="2982908">
                  <a:extLst>
                    <a:ext uri="{9D8B030D-6E8A-4147-A177-3AD203B41FA5}">
                      <a16:colId xmlns:a16="http://schemas.microsoft.com/office/drawing/2014/main" val="1106441558"/>
                    </a:ext>
                  </a:extLst>
                </a:gridCol>
                <a:gridCol w="3004113">
                  <a:extLst>
                    <a:ext uri="{9D8B030D-6E8A-4147-A177-3AD203B41FA5}">
                      <a16:colId xmlns:a16="http://schemas.microsoft.com/office/drawing/2014/main" val="1800032135"/>
                    </a:ext>
                  </a:extLst>
                </a:gridCol>
                <a:gridCol w="1653690">
                  <a:extLst>
                    <a:ext uri="{9D8B030D-6E8A-4147-A177-3AD203B41FA5}">
                      <a16:colId xmlns:a16="http://schemas.microsoft.com/office/drawing/2014/main" val="594858076"/>
                    </a:ext>
                  </a:extLst>
                </a:gridCol>
              </a:tblGrid>
              <a:tr h="526473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Barra do Garça 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021462974"/>
                  </a:ext>
                </a:extLst>
              </a:tr>
              <a:tr h="199923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1Barra do Garça (ERS) 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68.210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473395983"/>
                  </a:ext>
                </a:extLst>
              </a:tr>
              <a:tr h="1999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Araguaína </a:t>
                      </a: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3.795</a:t>
                      </a: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4008124508"/>
                  </a:ext>
                </a:extLst>
              </a:tr>
              <a:tr h="1999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/>
                        <a:t>3 Campinápolis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15.347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273888167"/>
                  </a:ext>
                </a:extLst>
              </a:tr>
              <a:tr h="1999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/>
                        <a:t>4 General Carneiro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6.037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917360304"/>
                  </a:ext>
                </a:extLst>
              </a:tr>
              <a:tr h="1999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/>
                        <a:t>5 Nova Xavantina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24.345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763014895"/>
                  </a:ext>
                </a:extLst>
              </a:tr>
              <a:tr h="1999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/>
                        <a:t>6 Novo São Joaquim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6.919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617828282"/>
                  </a:ext>
                </a:extLst>
              </a:tr>
              <a:tr h="1999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/>
                        <a:t>7 Pontal do Araguaia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6.932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133737187"/>
                  </a:ext>
                </a:extLst>
              </a:tr>
              <a:tr h="1999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/>
                        <a:t>8 Ponte Branca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2.008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3976798471"/>
                  </a:ext>
                </a:extLst>
              </a:tr>
              <a:tr h="1999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/>
                        <a:t>9 </a:t>
                      </a:r>
                      <a:r>
                        <a:rPr lang="pt-BR" sz="1400" b="1" dirty="0" err="1"/>
                        <a:t>Ribeirãozinho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2.593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208473497"/>
                  </a:ext>
                </a:extLst>
              </a:tr>
              <a:tr h="3334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/>
                        <a:t>10 </a:t>
                      </a:r>
                      <a:r>
                        <a:rPr lang="pt-BR" sz="1400" b="1" dirty="0" err="1"/>
                        <a:t>Torixoréu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4.164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109171110"/>
                  </a:ext>
                </a:extLst>
              </a:tr>
              <a:tr h="257044"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Peixoto de Azevedo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Peixoto de Azevedo (ERS)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32.714</a:t>
                      </a:r>
                      <a:endParaRPr lang="pt-B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52922" marR="52922" marT="0" marB="0"/>
                </a:tc>
                <a:extLst>
                  <a:ext uri="{0D108BD9-81ED-4DB2-BD59-A6C34878D82A}">
                    <a16:rowId xmlns:a16="http://schemas.microsoft.com/office/drawing/2014/main" val="2151935015"/>
                  </a:ext>
                </a:extLst>
              </a:tr>
              <a:tr h="2570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Novo Mundo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</a:rPr>
                        <a:t>6.520 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extLst>
                  <a:ext uri="{0D108BD9-81ED-4DB2-BD59-A6C34878D82A}">
                    <a16:rowId xmlns:a16="http://schemas.microsoft.com/office/drawing/2014/main" val="1083202388"/>
                  </a:ext>
                </a:extLst>
              </a:tr>
              <a:tr h="2570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Matupá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pPr algn="r"/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20.091</a:t>
                      </a:r>
                    </a:p>
                  </a:txBody>
                  <a:tcPr marL="52922" marR="52922" marT="0" marB="0"/>
                </a:tc>
                <a:extLst>
                  <a:ext uri="{0D108BD9-81ED-4DB2-BD59-A6C34878D82A}">
                    <a16:rowId xmlns:a16="http://schemas.microsoft.com/office/drawing/2014/main" val="2175088329"/>
                  </a:ext>
                </a:extLst>
              </a:tr>
              <a:tr h="2570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Guarantã do norte  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91.024</a:t>
                      </a:r>
                    </a:p>
                  </a:txBody>
                  <a:tcPr marL="52922" marR="52922" marT="0" marB="0"/>
                </a:tc>
                <a:extLst>
                  <a:ext uri="{0D108BD9-81ED-4DB2-BD59-A6C34878D82A}">
                    <a16:rowId xmlns:a16="http://schemas.microsoft.com/office/drawing/2014/main" val="4066934918"/>
                  </a:ext>
                </a:extLst>
              </a:tr>
              <a:tr h="2570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Terra Nova do Norte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pPr algn="r"/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</a:rPr>
                        <a:t>10.616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22" marR="52922" marT="0" marB="0"/>
                </a:tc>
                <a:extLst>
                  <a:ext uri="{0D108BD9-81ED-4DB2-BD59-A6C34878D82A}">
                    <a16:rowId xmlns:a16="http://schemas.microsoft.com/office/drawing/2014/main" val="2550759008"/>
                  </a:ext>
                </a:extLst>
              </a:tr>
              <a:tr h="1852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5422079"/>
                  </a:ext>
                </a:extLst>
              </a:tr>
              <a:tr h="1852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pt-BR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9218681"/>
                  </a:ext>
                </a:extLst>
              </a:tr>
            </a:tbl>
          </a:graphicData>
        </a:graphic>
      </p:graphicFrame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8041465D-A764-4532-A1DA-4439CD93F73E}"/>
              </a:ext>
            </a:extLst>
          </p:cNvPr>
          <p:cNvCxnSpPr>
            <a:cxnSpLocks/>
          </p:cNvCxnSpPr>
          <p:nvPr/>
        </p:nvCxnSpPr>
        <p:spPr>
          <a:xfrm flipH="1">
            <a:off x="900545" y="2043546"/>
            <a:ext cx="263929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BF44D775-64A1-4773-9538-EF40A0D2B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664314"/>
              </p:ext>
            </p:extLst>
          </p:nvPr>
        </p:nvGraphicFramePr>
        <p:xfrm>
          <a:off x="571499" y="1779195"/>
          <a:ext cx="10515601" cy="528701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874891">
                  <a:extLst>
                    <a:ext uri="{9D8B030D-6E8A-4147-A177-3AD203B41FA5}">
                      <a16:colId xmlns:a16="http://schemas.microsoft.com/office/drawing/2014/main" val="1448071334"/>
                    </a:ext>
                  </a:extLst>
                </a:gridCol>
                <a:gridCol w="2982907">
                  <a:extLst>
                    <a:ext uri="{9D8B030D-6E8A-4147-A177-3AD203B41FA5}">
                      <a16:colId xmlns:a16="http://schemas.microsoft.com/office/drawing/2014/main" val="2724671408"/>
                    </a:ext>
                  </a:extLst>
                </a:gridCol>
                <a:gridCol w="3004113">
                  <a:extLst>
                    <a:ext uri="{9D8B030D-6E8A-4147-A177-3AD203B41FA5}">
                      <a16:colId xmlns:a16="http://schemas.microsoft.com/office/drawing/2014/main" val="755813939"/>
                    </a:ext>
                  </a:extLst>
                </a:gridCol>
                <a:gridCol w="1653690">
                  <a:extLst>
                    <a:ext uri="{9D8B030D-6E8A-4147-A177-3AD203B41FA5}">
                      <a16:colId xmlns:a16="http://schemas.microsoft.com/office/drawing/2014/main" val="21829906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Regiões de Saúde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</a:rPr>
                        <a:t>População (IBGE 2024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8326956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5E02640E-199B-4139-AD22-35F1D93F19D2}"/>
              </a:ext>
            </a:extLst>
          </p:cNvPr>
          <p:cNvSpPr txBox="1"/>
          <p:nvPr/>
        </p:nvSpPr>
        <p:spPr>
          <a:xfrm>
            <a:off x="3048000" y="36568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pic>
        <p:nvPicPr>
          <p:cNvPr id="13" name="Imagem 1" descr="Figura1.jpg">
            <a:extLst>
              <a:ext uri="{FF2B5EF4-FFF2-40B4-BE49-F238E27FC236}">
                <a16:creationId xmlns:a16="http://schemas.microsoft.com/office/drawing/2014/main" id="{C3BDF572-D88A-4D0E-AE6F-04F68529A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39866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B53E5E46-95FC-4EFD-8A4F-2E309951ACED}"/>
              </a:ext>
            </a:extLst>
          </p:cNvPr>
          <p:cNvSpPr txBox="1"/>
          <p:nvPr/>
        </p:nvSpPr>
        <p:spPr>
          <a:xfrm>
            <a:off x="504825" y="1351606"/>
            <a:ext cx="11182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MACROREGIIÃO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DE BARRA DO GARÇA  E PEIXOTO (15 MUNICIPIO )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83620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1AA615D-38CA-433C-A3E1-C79261F72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508661"/>
              </p:ext>
            </p:extLst>
          </p:nvPr>
        </p:nvGraphicFramePr>
        <p:xfrm>
          <a:off x="537950" y="1124125"/>
          <a:ext cx="10862766" cy="5546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1444">
                  <a:extLst>
                    <a:ext uri="{9D8B030D-6E8A-4147-A177-3AD203B41FA5}">
                      <a16:colId xmlns:a16="http://schemas.microsoft.com/office/drawing/2014/main" val="4250340639"/>
                    </a:ext>
                  </a:extLst>
                </a:gridCol>
                <a:gridCol w="1288044">
                  <a:extLst>
                    <a:ext uri="{9D8B030D-6E8A-4147-A177-3AD203B41FA5}">
                      <a16:colId xmlns:a16="http://schemas.microsoft.com/office/drawing/2014/main" val="1582559091"/>
                    </a:ext>
                  </a:extLst>
                </a:gridCol>
                <a:gridCol w="1391396">
                  <a:extLst>
                    <a:ext uri="{9D8B030D-6E8A-4147-A177-3AD203B41FA5}">
                      <a16:colId xmlns:a16="http://schemas.microsoft.com/office/drawing/2014/main" val="2779575339"/>
                    </a:ext>
                  </a:extLst>
                </a:gridCol>
                <a:gridCol w="4911882">
                  <a:extLst>
                    <a:ext uri="{9D8B030D-6E8A-4147-A177-3AD203B41FA5}">
                      <a16:colId xmlns:a16="http://schemas.microsoft.com/office/drawing/2014/main" val="126493158"/>
                    </a:ext>
                  </a:extLst>
                </a:gridCol>
              </a:tblGrid>
              <a:tr h="358495">
                <a:tc gridSpan="4">
                  <a:txBody>
                    <a:bodyPr/>
                    <a:lstStyle/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II - ORGANIZAÇÃO E FUNCIONAMENTO DO CONSELHO MUNICIPAL DE SAÚDE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747272"/>
                  </a:ext>
                </a:extLst>
              </a:tr>
              <a:tr h="19836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DA ANÁLISE IN LOCO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SIM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NÃO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OBSERVAÇÃO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963218612"/>
                  </a:ext>
                </a:extLst>
              </a:tr>
              <a:tr h="242898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Ouve recomendação referente a alteração na Lei de Criação?</a:t>
                      </a:r>
                      <a:endParaRPr lang="pt-BR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15</a:t>
                      </a: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822784982"/>
                  </a:ext>
                </a:extLst>
              </a:tr>
              <a:tr h="274010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Foi alterada a lei ?</a:t>
                      </a:r>
                      <a:endParaRPr lang="pt-BR" sz="900" b="1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9 *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l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r>
                        <a:rPr lang="pt-BR" sz="1200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 andamento (vigente )</a:t>
                      </a: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867234171"/>
                  </a:ext>
                </a:extLst>
              </a:tr>
              <a:tr h="39672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Ouve recomendações referente a Secretaria Executiva em sua estrutura?</a:t>
                      </a:r>
                      <a:endParaRPr lang="pt-BR" sz="900" b="1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486183077"/>
                  </a:ext>
                </a:extLst>
              </a:tr>
              <a:tr h="39672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secretaria executiva exerce a função com dedicação exclusiva?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04 *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26987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*Em andamento (vigente) 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771173014"/>
                  </a:ext>
                </a:extLst>
              </a:tr>
              <a:tr h="275069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Foi garantida a Dotação Orçamentária garantida na Lei?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7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3 *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26987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*Em andamento (vigente )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089107943"/>
                  </a:ext>
                </a:extLst>
              </a:tr>
              <a:tr h="306181"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composição do CMS está de acordo a Lei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10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42266804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CMS foi contemplado com recursos financeiros no Orçamento 2024 da SMS?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54424067"/>
                  </a:ext>
                </a:extLst>
              </a:tr>
              <a:tr h="277781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Ouvidoria permaneceu  na lei </a:t>
                      </a: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26987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As ouvidorias que estão em atividade nos municípios e a de Gestão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273335026"/>
                  </a:ext>
                </a:extLst>
              </a:tr>
              <a:tr h="555104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Como o CMS avalia a articulação e intercâmbio com o CES. (pontos negativos e positivos)</a:t>
                      </a:r>
                    </a:p>
                    <a:p>
                      <a:pPr marR="269875" algn="just"/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Todos  tem retorno quando solicitam ( bom , excelente)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809777702"/>
                  </a:ext>
                </a:extLst>
              </a:tr>
              <a:tr h="545499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que forma o CES pode auxiliar nas melhorias do funcionamento dos Conselhos Municipais de Saúde?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Todos Oficina de Capacitação  todas as vezes que  quando altera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composição</a:t>
                      </a: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1300222608"/>
                  </a:ext>
                </a:extLst>
              </a:tr>
              <a:tr h="39672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Como você avalia a visita desta Comissão no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cms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Solicitam mais visitas pelo menos 2 vezes ao ano que   estimula os conselheiros </a:t>
                      </a: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495276519"/>
                  </a:ext>
                </a:extLst>
              </a:tr>
              <a:tr h="396726">
                <a:tc>
                  <a:txBody>
                    <a:bodyPr/>
                    <a:lstStyle/>
                    <a:p>
                      <a:r>
                        <a:rPr lang="pt-BR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Conselho elaborou o plano </a:t>
                      </a:r>
                    </a:p>
                    <a:p>
                      <a:r>
                        <a:rPr lang="pt-BR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trabalho 2024?</a:t>
                      </a:r>
                      <a:endParaRPr lang="pt-BR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235431937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F503B24D-AF41-4D5C-A327-7AADF7EC948A}"/>
              </a:ext>
            </a:extLst>
          </p:cNvPr>
          <p:cNvSpPr txBox="1"/>
          <p:nvPr/>
        </p:nvSpPr>
        <p:spPr>
          <a:xfrm>
            <a:off x="4507174" y="140429"/>
            <a:ext cx="5852884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900" b="1" dirty="0"/>
              <a:t>Rondonópolis  </a:t>
            </a:r>
            <a:r>
              <a:rPr lang="pt-BR" altLang="pt-BR" sz="900" dirty="0">
                <a:solidFill>
                  <a:prstClr val="black"/>
                </a:solidFill>
                <a:latin typeface="Arial" panose="020B0604020202020204" pitchFamily="34" charset="0"/>
              </a:rPr>
              <a:t>Governo do Estado de Mato Grosso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900" dirty="0">
                <a:solidFill>
                  <a:prstClr val="black"/>
                </a:solidFill>
                <a:latin typeface="Arial" panose="020B0604020202020204" pitchFamily="34" charset="0"/>
              </a:rPr>
              <a:t>Secretaria de Estado de Saúde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900" dirty="0">
                <a:solidFill>
                  <a:prstClr val="black"/>
                </a:solidFill>
                <a:latin typeface="Arial" panose="020B0604020202020204" pitchFamily="34" charset="0"/>
              </a:rPr>
              <a:t>Conselho Estadual de Saúde de Mato Grosso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900" b="1" dirty="0">
                <a:solidFill>
                  <a:prstClr val="black"/>
                </a:solidFill>
                <a:latin typeface="Arial" panose="020B0604020202020204" pitchFamily="34" charset="0"/>
              </a:rPr>
              <a:t>Comissão de Monitoramento e Cooperação de  Informações  Técnica</a:t>
            </a:r>
            <a:r>
              <a:rPr lang="pt-BR" altLang="pt-BR" sz="1100" b="1" dirty="0">
                <a:solidFill>
                  <a:prstClr val="black"/>
                </a:solidFill>
                <a:latin typeface="Arial" panose="020B0604020202020204" pitchFamily="34" charset="0"/>
              </a:rPr>
              <a:t>s  para  o Controle Social</a:t>
            </a:r>
          </a:p>
        </p:txBody>
      </p:sp>
      <p:pic>
        <p:nvPicPr>
          <p:cNvPr id="5" name="Imagem 1" descr="Figura1.jpg">
            <a:extLst>
              <a:ext uri="{FF2B5EF4-FFF2-40B4-BE49-F238E27FC236}">
                <a16:creationId xmlns:a16="http://schemas.microsoft.com/office/drawing/2014/main" id="{65DD9993-ED3F-4DEB-9BC6-B4BED37CB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0" y="178978"/>
            <a:ext cx="947731" cy="64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C127250-62FC-4B1F-ADB9-22D7920D8635}"/>
              </a:ext>
            </a:extLst>
          </p:cNvPr>
          <p:cNvSpPr txBox="1"/>
          <p:nvPr/>
        </p:nvSpPr>
        <p:spPr>
          <a:xfrm>
            <a:off x="537950" y="754793"/>
            <a:ext cx="11751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CONSOLIDAÇÃO DIAGNÓSTICO SITUACIONAL DOS CONSELHOS MUNICIPAIS DE SAÚDEA  DE BARRA DO GARÇA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135943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3BA9DF0-A436-44F1-8121-2BBD2DD2A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47065"/>
              </p:ext>
            </p:extLst>
          </p:nvPr>
        </p:nvGraphicFramePr>
        <p:xfrm>
          <a:off x="768113" y="1315569"/>
          <a:ext cx="10885718" cy="54248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8356">
                  <a:extLst>
                    <a:ext uri="{9D8B030D-6E8A-4147-A177-3AD203B41FA5}">
                      <a16:colId xmlns:a16="http://schemas.microsoft.com/office/drawing/2014/main" val="931604413"/>
                    </a:ext>
                  </a:extLst>
                </a:gridCol>
                <a:gridCol w="1290766">
                  <a:extLst>
                    <a:ext uri="{9D8B030D-6E8A-4147-A177-3AD203B41FA5}">
                      <a16:colId xmlns:a16="http://schemas.microsoft.com/office/drawing/2014/main" val="3834969057"/>
                    </a:ext>
                  </a:extLst>
                </a:gridCol>
                <a:gridCol w="1394336">
                  <a:extLst>
                    <a:ext uri="{9D8B030D-6E8A-4147-A177-3AD203B41FA5}">
                      <a16:colId xmlns:a16="http://schemas.microsoft.com/office/drawing/2014/main" val="2140309518"/>
                    </a:ext>
                  </a:extLst>
                </a:gridCol>
                <a:gridCol w="4922260">
                  <a:extLst>
                    <a:ext uri="{9D8B030D-6E8A-4147-A177-3AD203B41FA5}">
                      <a16:colId xmlns:a16="http://schemas.microsoft.com/office/drawing/2014/main" val="3308441168"/>
                    </a:ext>
                  </a:extLst>
                </a:gridCol>
              </a:tblGrid>
              <a:tr h="534234">
                <a:tc gridSpan="4">
                  <a:txBody>
                    <a:bodyPr/>
                    <a:lstStyle/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II - ORGANIZAÇÃO E FUNCIONAMENTO DO CONSELHO MUNICIPAL DE SAÚDE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875512"/>
                  </a:ext>
                </a:extLst>
              </a:tr>
              <a:tr h="191072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DA ANÁLISE IN LOCO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SIM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NÃO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OBSERVAÇÃO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642637599"/>
                  </a:ext>
                </a:extLst>
              </a:tr>
              <a:tr h="35615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Ouve recomendação referente a alteração na Lei de Criação?</a:t>
                      </a:r>
                      <a:endParaRPr lang="pt-BR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763144901"/>
                  </a:ext>
                </a:extLst>
              </a:tr>
              <a:tr h="35615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Foi alterada a lei ?</a:t>
                      </a:r>
                      <a:endParaRPr lang="pt-BR" sz="900" b="1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 *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l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r>
                        <a:rPr lang="pt-BR" sz="1200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 andamento (vigente )</a:t>
                      </a: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786041918"/>
                  </a:ext>
                </a:extLst>
              </a:tr>
              <a:tr h="382145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Ouve recomendações referente a Secretaria Executiva em sua estrutura?</a:t>
                      </a:r>
                      <a:endParaRPr lang="pt-BR" sz="900" b="1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1401307888"/>
                  </a:ext>
                </a:extLst>
              </a:tr>
              <a:tr h="382145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secretaria executiva exerce a função com dedicação exclusiva com estrutura ?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3 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2*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26987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*Em andamento (vigente) </a:t>
                      </a:r>
                    </a:p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297405319"/>
                  </a:ext>
                </a:extLst>
              </a:tr>
              <a:tr h="35615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Foi garantida a Dotação Orçamentária garantida na Lei?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4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 *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26987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*Em andamento (vigente )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1034974150"/>
                  </a:ext>
                </a:extLst>
              </a:tr>
              <a:tr h="356156"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composição do CMS está de acordo a Lei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4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1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6108266"/>
                  </a:ext>
                </a:extLst>
              </a:tr>
              <a:tr h="357220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CMS foi contemplado com recursos financeiros no Orçamento 2024 da SMS?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438037927"/>
                  </a:ext>
                </a:extLst>
              </a:tr>
              <a:tr h="267572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Ouvidoria permaneceu  na lei </a:t>
                      </a:r>
                    </a:p>
                  </a:txBody>
                  <a:tcPr marL="38394" marR="3839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L="0" marR="26987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 dois municípios em</a:t>
                      </a:r>
                      <a:r>
                        <a:rPr lang="pt-BR" sz="1200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processo para implantar 3 são de gestão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636045415"/>
                  </a:ext>
                </a:extLst>
              </a:tr>
              <a:tr h="534702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9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Como o CMS avalia a articulação e intercâmbio com o CES. (pontos negativos e positivos)</a:t>
                      </a:r>
                    </a:p>
                    <a:p>
                      <a:pPr marR="269875" algn="just"/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Todos  tem retorno quando solicitam ( bom , excelente) 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046217678"/>
                  </a:ext>
                </a:extLst>
              </a:tr>
              <a:tr h="525451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que forma o CES pode auxiliar nas melhorias do funcionamento dos Conselhos Municipais de Saúde?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Todos Oficina de Capacitação  todas as vezes que  quando altera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composição</a:t>
                      </a: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2399341022"/>
                  </a:ext>
                </a:extLst>
              </a:tr>
              <a:tr h="382145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Como você avalia a visita desta Comissão no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cms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Solicitam mais visitas pelo menos 2 vezes ao ano que   estimula os conselheiros </a:t>
                      </a: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488511783"/>
                  </a:ext>
                </a:extLst>
              </a:tr>
              <a:tr h="382145">
                <a:tc>
                  <a:txBody>
                    <a:bodyPr/>
                    <a:lstStyle/>
                    <a:p>
                      <a:r>
                        <a:rPr lang="pt-BR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Conselho elaborou o plano </a:t>
                      </a:r>
                    </a:p>
                    <a:p>
                      <a:r>
                        <a:rPr lang="pt-BR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trabalho 2024?</a:t>
                      </a:r>
                      <a:endParaRPr lang="pt-BR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394" marR="38394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38394" marR="38394" marT="0" marB="0"/>
                </a:tc>
                <a:tc>
                  <a:txBody>
                    <a:bodyPr/>
                    <a:lstStyle/>
                    <a:p>
                      <a:pPr marR="269875" algn="just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94" marR="38394" marT="0" marB="0"/>
                </a:tc>
                <a:extLst>
                  <a:ext uri="{0D108BD9-81ED-4DB2-BD59-A6C34878D82A}">
                    <a16:rowId xmlns:a16="http://schemas.microsoft.com/office/drawing/2014/main" val="3848895511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F8815B9D-6A4F-4A70-B327-A4859CD8A85D}"/>
              </a:ext>
            </a:extLst>
          </p:cNvPr>
          <p:cNvSpPr txBox="1"/>
          <p:nvPr/>
        </p:nvSpPr>
        <p:spPr>
          <a:xfrm>
            <a:off x="3709930" y="159747"/>
            <a:ext cx="6097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900" b="1" dirty="0">
                <a:latin typeface="Arial" panose="020B0604020202020204" pitchFamily="34" charset="0"/>
                <a:cs typeface="Arial" panose="020B0604020202020204" pitchFamily="34" charset="0"/>
              </a:rPr>
              <a:t>Rondonópolis  </a:t>
            </a:r>
            <a:r>
              <a:rPr lang="pt-BR" altLang="pt-B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Governo do Estado de Mato Grosso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de Estado de Saúde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Conselho Estadual de Saúde de Mato Grosso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de Monitoramento e Cooperação de  Informações  Técnicas  para  o Controle Social</a:t>
            </a:r>
          </a:p>
        </p:txBody>
      </p:sp>
      <p:pic>
        <p:nvPicPr>
          <p:cNvPr id="5" name="Imagem 1" descr="Figura1.jpg">
            <a:extLst>
              <a:ext uri="{FF2B5EF4-FFF2-40B4-BE49-F238E27FC236}">
                <a16:creationId xmlns:a16="http://schemas.microsoft.com/office/drawing/2014/main" id="{51076510-41A6-4135-8CA0-8AAA92935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0" y="178978"/>
            <a:ext cx="947731" cy="64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07CECF9-559F-47DB-98E7-F8D032BE16BB}"/>
              </a:ext>
            </a:extLst>
          </p:cNvPr>
          <p:cNvSpPr txBox="1"/>
          <p:nvPr/>
        </p:nvSpPr>
        <p:spPr>
          <a:xfrm>
            <a:off x="1046376" y="917217"/>
            <a:ext cx="1157611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CONSOLIDAÇÃO DIAGNÓSTICO SITUACIONAL DOS CONSELHOS MUNICIPAIS DE SAÚDEA  DE Peixoto de Azevedo  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917711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408" y="1485900"/>
            <a:ext cx="9425354" cy="49149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Caracterização dos </a:t>
            </a:r>
            <a:r>
              <a:rPr lang="pt-BR" sz="1800" b="1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municipios</a:t>
            </a:r>
            <a:r>
              <a:rPr lang="pt-BR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3 regionais (</a:t>
            </a:r>
            <a:r>
              <a:rPr lang="pt-BR" sz="1800" b="1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Rondonopolis</a:t>
            </a:r>
            <a:r>
              <a:rPr lang="pt-BR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Barra do </a:t>
            </a:r>
            <a:r>
              <a:rPr lang="pt-BR" sz="1800" b="1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Garcas</a:t>
            </a:r>
            <a:r>
              <a:rPr lang="pt-BR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Peixoto de Azevedo</a:t>
            </a:r>
          </a:p>
          <a:p>
            <a:pPr marL="0" indent="0" algn="ctr">
              <a:buNone/>
            </a:pPr>
            <a:endParaRPr lang="pt-BR" sz="1400" b="1" u="sng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</a:rPr>
              <a:t>14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municípios com população abaixo de 10 mil habitantes;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</a:rPr>
              <a:t>13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municípios com população entre 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</a:rPr>
              <a:t>10.001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 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</a:rPr>
              <a:t>30.000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mil habitantes;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município  com população entre 30.001 mil e 50.00mil habitantes;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</a:rPr>
              <a:t>03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municípios com população acima de 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</a:rPr>
              <a:t>50.001 a 100.000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mil habitantes;</a:t>
            </a: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</a:rPr>
              <a:t>01 municípios com população acima de 100.001 mil habitantes.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Dess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análise, infere-se: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50% dos municípios da macrorregião possuem população inferior a 10 mil habitantes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Apenas 9,1% possuem população acima de 50 mil habitantes .</a:t>
            </a:r>
            <a:endParaRPr lang="pt-B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80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06F0A-AA54-48B4-8812-6B34D4F56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586" y="1662154"/>
            <a:ext cx="10515600" cy="814641"/>
          </a:xfrm>
        </p:spPr>
        <p:txBody>
          <a:bodyPr>
            <a:normAutofit/>
          </a:bodyPr>
          <a:lstStyle/>
          <a:p>
            <a:r>
              <a:rPr lang="pt-BR" sz="2800" b="1" dirty="0"/>
              <a:t>TOTALIZANDO TOTAL DE 34 MUNICIPIOS CONSOLIDADO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E84003-568B-4636-BD07-CBBBCD344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39370"/>
            <a:ext cx="10515600" cy="1500187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/>
              <a:t>MUNICIPIOS QUE FALTA FECHA A REGIONAL ENTRE 1,2,3 MUNICIPIO:</a:t>
            </a:r>
          </a:p>
          <a:p>
            <a:r>
              <a:rPr lang="pt-BR" b="1" dirty="0"/>
              <a:t> </a:t>
            </a:r>
          </a:p>
          <a:p>
            <a:r>
              <a:rPr lang="pt-BR" b="1" dirty="0"/>
              <a:t>SÃO: CACERES, PONTE LACERDA,PORTO ALEGRE DO NORTE, AGUA BOA, COLIDER, ALTA FLORESTA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EB940A2-CA81-46C6-A4CE-8EE8EB3D7C24}"/>
              </a:ext>
            </a:extLst>
          </p:cNvPr>
          <p:cNvSpPr txBox="1"/>
          <p:nvPr/>
        </p:nvSpPr>
        <p:spPr>
          <a:xfrm>
            <a:off x="3947668" y="406336"/>
            <a:ext cx="60944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pic>
        <p:nvPicPr>
          <p:cNvPr id="6" name="Imagem 1" descr="Figura1.jpg">
            <a:extLst>
              <a:ext uri="{FF2B5EF4-FFF2-40B4-BE49-F238E27FC236}">
                <a16:creationId xmlns:a16="http://schemas.microsoft.com/office/drawing/2014/main" id="{A5C50924-0FD5-402D-A336-F006A50AD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760" y="406336"/>
            <a:ext cx="947731" cy="81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40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2008</TotalTime>
  <Words>1932</Words>
  <Application>Microsoft Office PowerPoint</Application>
  <PresentationFormat>Widescreen</PresentationFormat>
  <Paragraphs>396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RELATÓRIO FINAL DE MONITORAMENTO DOS CONSELHOS MUNICIPAIS DE SAÚDE – DE RONDONOPOLIS ,BARRA DO GARÇA , PEIXOTO DE AZEEVEDO .  </vt:lpstr>
      <vt:lpstr>Apresentação do PowerPoint</vt:lpstr>
      <vt:lpstr> </vt:lpstr>
      <vt:lpstr>CONSOLIDAÇÃO DIAGNÓSTICO SITUACIONAL DOS CONSELHOS MUNICIPAIS DE SAÚDEA  DE RONDONOPOLIS  </vt:lpstr>
      <vt:lpstr>Apresentação do PowerPoint</vt:lpstr>
      <vt:lpstr>Apresentação do PowerPoint</vt:lpstr>
      <vt:lpstr>Apresentação do PowerPoint</vt:lpstr>
      <vt:lpstr>Apresentação do PowerPoint</vt:lpstr>
      <vt:lpstr>TOTALIZANDO TOTAL DE 34 MUNICIPIOS CONSOLIDADO</vt:lpstr>
      <vt:lpstr>Apresentação do PowerPoint</vt:lpstr>
      <vt:lpstr>Apresentação do PowerPoint</vt:lpstr>
      <vt:lpstr>  </vt:lpstr>
      <vt:lpstr>Apresentação do PowerPoint</vt:lpstr>
      <vt:lpstr>‘ Onde quer que haja mulheres e homens, há sempre o que fazer, há sempre o que ensinar, há sempre o que aprender e Deus guiando nossos caminhos.’                              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PRODUTOS DA COMISSÃO DE MONITORAMENTO E COOPERAÇÃO DE  INFORMAÇÕES  TÉCNICAS  PARA  O CONTROLE SOCIAL</dc:title>
  <dc:creator>Marcus Augusto Ristow Wippel</dc:creator>
  <cp:lastModifiedBy>UsuarioLocal - SES</cp:lastModifiedBy>
  <cp:revision>145</cp:revision>
  <dcterms:created xsi:type="dcterms:W3CDTF">2022-09-12T15:32:19Z</dcterms:created>
  <dcterms:modified xsi:type="dcterms:W3CDTF">2025-01-30T01:42:45Z</dcterms:modified>
</cp:coreProperties>
</file>