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07D38F-57E5-469F-97BA-741F6BEBA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FB12B29-51D2-4E3B-AF49-C8DA72F6A6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45ADBF7-EBC8-472B-9804-F20F41945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61B1C-E56C-4799-9352-525FE1E4449F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FD7A25-CC25-4BDA-812C-550D2D510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89C33F0-AA2D-4D34-B31C-E3DB4C1E7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4F5A-D17E-4107-913D-738E3DF541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542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5C9B04-86E7-48DC-9EC1-B16365781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B917BC2-579C-4C5E-BE0F-8B88ADD95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0B936F9-9F63-4944-93EA-1FAF3D353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61B1C-E56C-4799-9352-525FE1E4449F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BE7F252-EA2E-4D38-AF8F-30D23DA36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563BB7-3C86-4B8D-AEA5-694D02619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4F5A-D17E-4107-913D-738E3DF541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5992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3217526-12BD-491A-B0FB-362F35DFE5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B990364-E5BB-46BC-95A8-0BB512DC8F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F91D160-CAB5-4190-BE75-64BAF153A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61B1C-E56C-4799-9352-525FE1E4449F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F6FA240-CD86-425F-876F-1A272C96B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4441B6-F0AD-44D8-8205-8FE6F45E4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4F5A-D17E-4107-913D-738E3DF541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7936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877AAF-254B-490B-B561-525DEB089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B5B0E6B-C64C-43B3-9A80-59C3442DC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856AC07-3B0A-451C-B463-FD93A45E3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61B1C-E56C-4799-9352-525FE1E4449F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11BF3F4-3F29-4E84-93B7-0860B0747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49A702A-0BA0-4D8F-AC69-547C1FFBF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4F5A-D17E-4107-913D-738E3DF541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3398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8BDA71-DC8D-426E-982D-2D8E98876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6081DB-365E-4E0D-A4A5-E44FB154D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65DDD2-4DE5-4E38-A01C-F267F6E91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61B1C-E56C-4799-9352-525FE1E4449F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05B0547-C5C9-4CDA-AC22-DD3F7AB39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B797DE0-FE37-447E-9E60-26849DA3B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4F5A-D17E-4107-913D-738E3DF541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700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6667DD-B218-4513-B830-AA0DF464E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1E0D70A-AACE-41D9-B1FA-D1A5CF44AE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0764C37-CE67-4227-BF0E-5A289B9A6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42BE6F5-C4C6-4000-B9A2-EA31F4989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61B1C-E56C-4799-9352-525FE1E4449F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9680DED-C6C7-49C7-827D-40C2D5688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CA5EAC7-71CC-4BE8-B747-D93E0CAF1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4F5A-D17E-4107-913D-738E3DF541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587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7D9D09-B249-4002-B2FC-2C134BAEC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C0DE1EF-E1C3-46E4-85BD-36436658B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CA26C02-CC27-4B6F-919E-1DA06DDA1D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7970260-72C4-4FD9-BC7F-9445F27627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630B1B9-8652-4251-B4DA-018F87C98F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4D6935C-7B5B-4502-855D-232A8121F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61B1C-E56C-4799-9352-525FE1E4449F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48595C6-EA1D-4213-B351-787FB3585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7C61910-A1A7-4AA8-A412-6CD5B077E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4F5A-D17E-4107-913D-738E3DF541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9543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4F00F7-B09C-4CE9-BBD0-F971BD336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66BDD83-C029-4E06-874C-2F2A8915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61B1C-E56C-4799-9352-525FE1E4449F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1876658-CA1B-41CB-AAAE-6E07DC0B2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53CB8AD-9E84-45D2-AB53-2E5726EBC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4F5A-D17E-4107-913D-738E3DF541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6143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60D8297-33FC-4582-9EF3-395732110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61B1C-E56C-4799-9352-525FE1E4449F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C2D9412-6932-4931-8617-8C50EC3CD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5FEA32B-0FAD-4B4F-8F5B-ABB0429AA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4F5A-D17E-4107-913D-738E3DF541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2704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59FD84-7515-459F-97AB-92B5DA93F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CAD386-3AAE-4C5B-A5F7-4086A02C3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5888FB3-B76D-49C1-A9F5-BDCBA0352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8B007B8-2E24-4FA8-AC67-DE14E2707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61B1C-E56C-4799-9352-525FE1E4449F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44E2E10-EDB7-4E5D-A6D2-5E370CC1A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F4D9B85-BD46-4D51-B19E-2D0D78698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4F5A-D17E-4107-913D-738E3DF541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370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5F16E4-6447-41C5-B4F3-2CE8BD176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1F0BE4D-08CF-4A5C-9E03-8F2DC90315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EF95FC4-F964-41A5-AC4A-7B968EC9F6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3625529-527A-4563-A4BE-42BF2E84F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61B1C-E56C-4799-9352-525FE1E4449F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881FBF3-367F-4432-BC7C-39A082BBD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3169554-1390-4DF7-B1F8-ECFABA1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4F5A-D17E-4107-913D-738E3DF541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310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09C9EBF-C8DC-4602-86CA-126395C92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BF9AE71-D9E1-4426-8B08-A39A712A9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A2ABB9-74A7-4648-B97F-2BED682144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61B1C-E56C-4799-9352-525FE1E4449F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251B636-591A-4B45-9B87-4317CBF43D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D952242-C4C8-4A3D-99D0-BD0361CD52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04F5A-D17E-4107-913D-738E3DF541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267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_ato2023-2026/2023/decreto/D11330.htm" TargetMode="External"/><Relationship Id="rId2" Type="http://schemas.openxmlformats.org/officeDocument/2006/relationships/hyperlink" Target="http://www.planalto.gov.br/ccivil_03/_ato2015-2018/2018/decreto/D9492.htm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CBB0F3-51AA-4BC3-8F48-5B7E36AAA9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APRESENTAÇÃO PEDIDO DE VISTA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9FAC1C-8CF6-44D6-BC1C-759DBC51A6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SÍNTESE</a:t>
            </a:r>
          </a:p>
        </p:txBody>
      </p:sp>
    </p:spTree>
    <p:extLst>
      <p:ext uri="{BB962C8B-B14F-4D97-AF65-F5344CB8AC3E}">
        <p14:creationId xmlns:p14="http://schemas.microsoft.com/office/powerpoint/2010/main" val="1962876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29E071-B5EB-4D08-8074-E8E4B9FC0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DEFINIÇÕES E FUNÇÕES GERAIS </a:t>
            </a: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0084C37-B10A-413A-8553-11DA2DA5391B}"/>
              </a:ext>
            </a:extLst>
          </p:cNvPr>
          <p:cNvSpPr txBox="1"/>
          <p:nvPr/>
        </p:nvSpPr>
        <p:spPr>
          <a:xfrm>
            <a:off x="971549" y="1828801"/>
            <a:ext cx="1065847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Ouvidoria do Poder Executivo Federal 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é composto pelas ouvidorias da Administração Pública direta e indireta do Poder Executivo Federal integrados em uma estrutura de órgão central e unidades setoriais. Conforme o </a:t>
            </a:r>
            <a:r>
              <a:rPr lang="pt-BR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Decreto n° 9.492/2018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o papel de órgão central do </a:t>
            </a:r>
            <a:r>
              <a:rPr lang="pt-B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SisOuv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cabe à Controladoria-Geral da União (CGU), por meio da Ouvidoria Geral da União (OGU). Dentre as competências atribuídas ao órgão central está a orientação normativa e supervisão técnica das unidades setoriais. Conforme o </a:t>
            </a:r>
            <a:r>
              <a:rPr lang="pt-BR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Decreto n° 11.330/2023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a supervisão do </a:t>
            </a:r>
            <a:r>
              <a:rPr lang="pt-B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SisOuv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é de responsabilidade da Diretoria de Articulação, Monitoramento e Supervisão de Ouvidorias (DOUV), unidade da Ouvidoria Geral da União.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08257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47B44E-347D-45E3-A41E-51600187C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</a:t>
            </a:r>
            <a:r>
              <a:rPr lang="pt-BR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efinições e funções gerais </a:t>
            </a: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16FC451-7D9D-4EB3-A415-BDF3CC1707DB}"/>
              </a:ext>
            </a:extLst>
          </p:cNvPr>
          <p:cNvSpPr txBox="1"/>
          <p:nvPr/>
        </p:nvSpPr>
        <p:spPr>
          <a:xfrm>
            <a:off x="1114425" y="2551837"/>
            <a:ext cx="1006792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Ouvidoria Geral CES/SUS-MT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temos definido que a  ouvidoria geral é o órgão da estrutura organizacional básica do CES, com incumbência de detectar e ouvir reclamações e denúncias no âmbito do SUS, investigar sua procedência e apontar responsáveis ao CES, de acordo com o disposto no § 3º do art. 20 do Código Estadual de Saúde. </a:t>
            </a:r>
          </a:p>
          <a:p>
            <a:pPr algn="just"/>
            <a:endParaRPr lang="pt-BR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pt-BR" sz="24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COMPETÊNCIAS DA </a:t>
            </a: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OUVIDORIA GERAL CES/SUS-MT 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Receber, examinar e encaminhar reclamações, denúncias, sugestões e elogios referentes a procedimentos e ações de agentes, órgãos e entidades do Poder Executivo Estadual e Municipal de Saúde </a:t>
            </a: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(Art. 34.º do Regimento interno do CES/MT).”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415128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4BFCA7-964F-4304-A811-4E165E222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365126"/>
            <a:ext cx="11296649" cy="9779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O QUE O RELATÓRIO SE PROPÕE A APRESENTAR – PAG.08 E 9.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B12146-B60C-45BB-8D0C-5713D46AA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726" y="1266824"/>
            <a:ext cx="11258548" cy="4981575"/>
          </a:xfrm>
        </p:spPr>
        <p:txBody>
          <a:bodyPr>
            <a:normAutofit fontScale="85000" lnSpcReduction="20000"/>
          </a:bodyPr>
          <a:lstStyle/>
          <a:p>
            <a:pPr algn="just"/>
            <a:endParaRPr lang="pt-BR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acordo com o que consta na síntese, página 08 do relatório:</a:t>
            </a:r>
          </a:p>
          <a:p>
            <a:pPr marL="0" marR="5080" lvl="0" indent="0" algn="just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pt-BR" dirty="0">
                <a:latin typeface="Calibri"/>
                <a:ea typeface="Calibri"/>
                <a:cs typeface="Calibri"/>
                <a:sym typeface="Calibri"/>
              </a:rPr>
              <a:t>No exercício de 2024, a Ouvidoria Geral CES/SUS-MT, recebeu um fluxo significativo de </a:t>
            </a:r>
            <a:r>
              <a:rPr lang="pt-BR" b="1" u="sng" dirty="0">
                <a:latin typeface="Calibri"/>
                <a:ea typeface="Calibri"/>
                <a:cs typeface="Calibri"/>
                <a:sym typeface="Calibri"/>
              </a:rPr>
              <a:t>manifestações dos usuários </a:t>
            </a:r>
            <a:r>
              <a:rPr lang="pt-BR" b="1" dirty="0"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pt-BR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u="sng" dirty="0">
                <a:latin typeface="Calibri"/>
                <a:ea typeface="Calibri"/>
                <a:cs typeface="Calibri"/>
                <a:sym typeface="Calibri"/>
              </a:rPr>
              <a:t>refletindo a contínua busca da população por  serviços de saúde de qualidade e a efetividade da Ouvidoria como canal de comunicação.</a:t>
            </a:r>
            <a:r>
              <a:rPr lang="pt-BR" dirty="0">
                <a:latin typeface="Calibri"/>
                <a:ea typeface="Calibri"/>
                <a:cs typeface="Calibri"/>
                <a:sym typeface="Calibri"/>
              </a:rPr>
              <a:t> Com um total acumulado de </a:t>
            </a:r>
            <a:r>
              <a:rPr lang="pt-BR" b="1" u="sng" dirty="0">
                <a:latin typeface="Calibri"/>
                <a:ea typeface="Calibri"/>
                <a:cs typeface="Calibri"/>
                <a:sym typeface="Calibri"/>
              </a:rPr>
              <a:t>5.832</a:t>
            </a:r>
            <a:r>
              <a:rPr lang="pt-BR" u="sng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b="1" dirty="0">
                <a:latin typeface="Calibri"/>
                <a:ea typeface="Calibri"/>
                <a:cs typeface="Calibri"/>
                <a:sym typeface="Calibri"/>
              </a:rPr>
              <a:t>manifestações nos três quadrimestres</a:t>
            </a:r>
            <a:r>
              <a:rPr lang="pt-BR" dirty="0">
                <a:latin typeface="Calibri"/>
                <a:ea typeface="Calibri"/>
                <a:cs typeface="Calibri"/>
                <a:sym typeface="Calibri"/>
              </a:rPr>
              <a:t>, este relatório sintetiza as </a:t>
            </a:r>
            <a:r>
              <a:rPr lang="pt-BR" u="sng" dirty="0">
                <a:latin typeface="Calibri"/>
                <a:ea typeface="Calibri"/>
                <a:cs typeface="Calibri"/>
                <a:sym typeface="Calibri"/>
              </a:rPr>
              <a:t>fontes das manifestações</a:t>
            </a:r>
            <a:r>
              <a:rPr lang="pt-BR" dirty="0">
                <a:latin typeface="Calibri"/>
                <a:ea typeface="Calibri"/>
                <a:cs typeface="Calibri"/>
                <a:sym typeface="Calibri"/>
              </a:rPr>
              <a:t>, os processos administrativos gerados, inovações implementadas no sistema de Ouvidoria e o </a:t>
            </a:r>
            <a:r>
              <a:rPr lang="pt-BR" u="sng" dirty="0">
                <a:latin typeface="Calibri"/>
                <a:ea typeface="Calibri"/>
                <a:cs typeface="Calibri"/>
                <a:sym typeface="Calibri"/>
              </a:rPr>
              <a:t>desenvolvimento de projetos de capacitação</a:t>
            </a:r>
            <a:r>
              <a:rPr lang="pt-BR" dirty="0">
                <a:latin typeface="Calibri"/>
                <a:ea typeface="Calibri"/>
                <a:cs typeface="Calibri"/>
                <a:sym typeface="Calibri"/>
              </a:rPr>
              <a:t>, OUVSYS, plataforma FALA BR, </a:t>
            </a:r>
            <a:r>
              <a:rPr lang="pt-BR" u="sng" dirty="0">
                <a:latin typeface="Calibri"/>
                <a:ea typeface="Calibri"/>
                <a:cs typeface="Calibri"/>
                <a:sym typeface="Calibri"/>
              </a:rPr>
              <a:t>SIGADOC</a:t>
            </a:r>
            <a:r>
              <a:rPr lang="pt-BR" dirty="0">
                <a:latin typeface="Calibri"/>
                <a:ea typeface="Calibri"/>
                <a:cs typeface="Calibri"/>
                <a:sym typeface="Calibri"/>
              </a:rPr>
              <a:t> e </a:t>
            </a:r>
            <a:r>
              <a:rPr lang="pt-BR" dirty="0" err="1">
                <a:latin typeface="Calibri"/>
                <a:ea typeface="Calibri"/>
                <a:cs typeface="Calibri"/>
                <a:sym typeface="Calibri"/>
              </a:rPr>
              <a:t>QualiOuvidoria</a:t>
            </a:r>
            <a:r>
              <a:rPr lang="pt-BR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r>
              <a:rPr lang="pt-BR" b="1" dirty="0"/>
              <a:t>Origem das demandas página 09:</a:t>
            </a:r>
          </a:p>
          <a:p>
            <a:pPr marL="1397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 dirty="0"/>
              <a:t>0800 - se ligue na </a:t>
            </a:r>
            <a:r>
              <a:rPr lang="pt-BR" dirty="0" err="1"/>
              <a:t>saude</a:t>
            </a:r>
            <a:r>
              <a:rPr lang="pt-BR" dirty="0"/>
              <a:t>; e-mail institucional </a:t>
            </a:r>
            <a:r>
              <a:rPr lang="pt-BR" dirty="0" err="1"/>
              <a:t>ses</a:t>
            </a:r>
            <a:r>
              <a:rPr lang="pt-BR" dirty="0"/>
              <a:t>; fala </a:t>
            </a:r>
            <a:r>
              <a:rPr lang="pt-BR" dirty="0" err="1"/>
              <a:t>br</a:t>
            </a:r>
            <a:r>
              <a:rPr lang="pt-BR" dirty="0"/>
              <a:t>; ouvidoria geral do CES / MT; ouvidoria geral do CES / SMS /Cuiabá; presencial; telefone fixo; telefone </a:t>
            </a:r>
            <a:r>
              <a:rPr lang="pt-BR" dirty="0" err="1"/>
              <a:t>whatsapp</a:t>
            </a:r>
            <a:r>
              <a:rPr lang="pt-BR" dirty="0"/>
              <a:t>; defensoria pública; conselho tutelar entre outros.</a:t>
            </a:r>
          </a:p>
          <a:p>
            <a:pPr marL="1397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941403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DEF822-E3A6-440C-9FE1-2F0FD53C7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7"/>
            <a:ext cx="10829925" cy="444498"/>
          </a:xfrm>
        </p:spPr>
        <p:txBody>
          <a:bodyPr>
            <a:normAutofit/>
          </a:bodyPr>
          <a:lstStyle/>
          <a:p>
            <a:pPr algn="ctr"/>
            <a:r>
              <a:rPr lang="pt-BR" sz="2400" b="1" dirty="0"/>
              <a:t>RESUMO DA DEMANDA ANUAL RECEBIDA – PAG.10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BACC6D-E9B8-48B6-BAE2-7FE771984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876300"/>
            <a:ext cx="11734800" cy="5981700"/>
          </a:xfrm>
        </p:spPr>
        <p:txBody>
          <a:bodyPr>
            <a:normAutofit fontScale="25000" lnSpcReduction="20000"/>
          </a:bodyPr>
          <a:lstStyle/>
          <a:p>
            <a:pPr marL="0" indent="0" fontAlgn="base">
              <a:lnSpc>
                <a:spcPct val="120000"/>
              </a:lnSpc>
              <a:buNone/>
            </a:pPr>
            <a:r>
              <a:rPr lang="pt-BR" sz="8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pt-BR" sz="8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Página 10: </a:t>
            </a:r>
            <a:r>
              <a:rPr lang="pt-BR" sz="8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 de </a:t>
            </a:r>
          </a:p>
          <a:p>
            <a:pPr marL="0" indent="0" fontAlgn="base">
              <a:lnSpc>
                <a:spcPct val="120000"/>
              </a:lnSpc>
              <a:buNone/>
            </a:pPr>
            <a:r>
              <a:rPr lang="pt-BR" sz="8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1º quadrimestre  </a:t>
            </a:r>
            <a:r>
              <a:rPr lang="pt-BR" sz="8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Manifestação Recebida: </a:t>
            </a:r>
            <a:r>
              <a:rPr lang="pt-BR" sz="8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2.507 </a:t>
            </a:r>
            <a:r>
              <a:rPr lang="pt-BR" sz="8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Processos Administrativos: </a:t>
            </a:r>
            <a:r>
              <a:rPr lang="pt-BR" sz="8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503</a:t>
            </a:r>
            <a:endParaRPr lang="pt-BR" sz="8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fontAlgn="base">
              <a:lnSpc>
                <a:spcPct val="120000"/>
              </a:lnSpc>
              <a:buNone/>
            </a:pPr>
            <a:r>
              <a:rPr lang="pt-BR" sz="8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2º quadrimestre - </a:t>
            </a:r>
            <a:r>
              <a:rPr lang="pt-BR" sz="8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Manifestação Recebida: </a:t>
            </a:r>
            <a:r>
              <a:rPr lang="pt-BR" sz="8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1.536 </a:t>
            </a:r>
            <a:r>
              <a:rPr lang="pt-BR" sz="8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Processos Administrativos:</a:t>
            </a:r>
            <a:r>
              <a:rPr lang="pt-BR" sz="8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521</a:t>
            </a:r>
            <a:endParaRPr lang="pt-BR" sz="8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fontAlgn="base">
              <a:lnSpc>
                <a:spcPct val="120000"/>
              </a:lnSpc>
              <a:buNone/>
            </a:pPr>
            <a:r>
              <a:rPr lang="pt-BR" sz="8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3º</a:t>
            </a:r>
            <a:r>
              <a:rPr lang="pt-BR" sz="8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8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quadrimestre - </a:t>
            </a:r>
            <a:r>
              <a:rPr lang="pt-BR" sz="8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Manifestação Recebida: </a:t>
            </a:r>
            <a:r>
              <a:rPr lang="pt-BR" sz="8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1.789 </a:t>
            </a:r>
            <a:r>
              <a:rPr lang="pt-BR" sz="8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Processos Administrativos: </a:t>
            </a:r>
            <a:r>
              <a:rPr lang="pt-BR" sz="8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493”.</a:t>
            </a:r>
          </a:p>
          <a:p>
            <a:pPr marL="0" indent="0" fontAlgn="base">
              <a:lnSpc>
                <a:spcPct val="120000"/>
              </a:lnSpc>
              <a:buNone/>
            </a:pPr>
            <a:endParaRPr lang="pt-BR" sz="8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 rtl="0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8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Manifestações: 5.216; </a:t>
            </a:r>
            <a:r>
              <a:rPr lang="pt-BR" sz="8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Sistema </a:t>
            </a:r>
            <a:r>
              <a:rPr lang="pt-BR" sz="8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SigaDOC</a:t>
            </a:r>
            <a:r>
              <a:rPr lang="pt-BR" sz="8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pt-BR" sz="8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1.571; </a:t>
            </a:r>
            <a:r>
              <a:rPr lang="pt-BR" sz="8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Plataforma </a:t>
            </a:r>
            <a:r>
              <a:rPr lang="pt-BR" sz="8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FALABR</a:t>
            </a:r>
            <a:r>
              <a:rPr lang="pt-BR" sz="8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pt-BR" sz="8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1.064 e Demanda Formalizada (total</a:t>
            </a:r>
            <a:r>
              <a:rPr lang="pt-BR" sz="8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): </a:t>
            </a:r>
            <a:r>
              <a:rPr lang="pt-BR" sz="9600" b="1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2.581 </a:t>
            </a:r>
          </a:p>
          <a:p>
            <a:pPr marL="0" lvl="0" indent="0" algn="just" rtl="0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8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Observação: não foi inserido a soma do processo administrativo que consta acima semestralmente que é igual a </a:t>
            </a:r>
            <a:r>
              <a:rPr lang="pt-BR" sz="8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Processo ADMINISTRATIVO</a:t>
            </a:r>
            <a:r>
              <a:rPr lang="pt-BR" sz="8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pt-BR" sz="8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1.517;</a:t>
            </a:r>
            <a:r>
              <a:rPr lang="pt-BR" sz="8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8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pt-BR" sz="3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endParaRPr lang="pt-BR" sz="2800" b="1" u="sng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endParaRPr lang="pt-BR" sz="2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endParaRPr lang="pt-BR"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5290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29BA34-4EF5-4EC6-A8B4-BBDA22F64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96500" cy="530225"/>
          </a:xfrm>
        </p:spPr>
        <p:txBody>
          <a:bodyPr>
            <a:normAutofit/>
          </a:bodyPr>
          <a:lstStyle/>
          <a:p>
            <a:pPr algn="ctr"/>
            <a:r>
              <a:rPr lang="pt-BR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ANÁLISE DA DEMANDA ANUAL OUCES</a:t>
            </a:r>
            <a:endParaRPr lang="pt-BR" sz="24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4556699-B797-4C01-BD0A-32F63D4772AF}"/>
              </a:ext>
            </a:extLst>
          </p:cNvPr>
          <p:cNvSpPr txBox="1"/>
          <p:nvPr/>
        </p:nvSpPr>
        <p:spPr>
          <a:xfrm>
            <a:off x="314325" y="809625"/>
            <a:ext cx="11039475" cy="60871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spcBef>
                <a:spcPts val="1400"/>
              </a:spcBef>
              <a:spcAft>
                <a:spcPts val="1400"/>
              </a:spcAft>
              <a:buNone/>
            </a:pPr>
            <a:r>
              <a:rPr lang="pt-BR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 de Demanda Formalizada (total): </a:t>
            </a: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2.581 –  </a:t>
            </a:r>
          </a:p>
          <a:p>
            <a:pPr marL="0" indent="0" algn="just">
              <a:spcBef>
                <a:spcPts val="1400"/>
              </a:spcBef>
              <a:spcAft>
                <a:spcPts val="1400"/>
              </a:spcAft>
              <a:buNone/>
            </a:pP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Processo ADMINISTRATIVO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(total) 1.517 =  1.517  (seria demanda de denúncias, e usuários no ano de 2024).</a:t>
            </a:r>
          </a:p>
          <a:p>
            <a:pPr marL="0" indent="0" algn="just">
              <a:spcBef>
                <a:spcPts val="1400"/>
              </a:spcBef>
              <a:spcAft>
                <a:spcPts val="1400"/>
              </a:spcAft>
              <a:buNone/>
            </a:pP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Qual quantitativo de m</a:t>
            </a: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anifestação recebida de pacientes? Quais os casos? Quais foram as providências?</a:t>
            </a:r>
          </a:p>
          <a:p>
            <a:pPr marL="0" indent="0" algn="just">
              <a:lnSpc>
                <a:spcPct val="120000"/>
              </a:lnSpc>
              <a:spcBef>
                <a:spcPts val="1400"/>
              </a:spcBef>
              <a:spcAft>
                <a:spcPts val="1400"/>
              </a:spcAft>
              <a:buNone/>
            </a:pP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Observa-se que o número de manifestação apresenta inconsistência, e se divergem quando conferido com a realidade, quando se trata de processo, manifestação ou qualquer outro documento da administração pública todos independente da porta de entrada se transformam em registro no SIGADOC (</a:t>
            </a: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Demanda Formalizada (total): 2.581)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 demonstrando divergência no total de demandas recebidas em relação aos números apresentados, onde o quantitativo do SIGADOC é divergente do quantitativo por exemplo da demanda formalizada.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103451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F2BA12-C782-4452-ABD1-3EFA76757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239375" cy="315912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ANÁLISE DA DEMANDA ANUAL OUCES</a:t>
            </a:r>
            <a:endParaRPr lang="pt-BR" sz="2400" dirty="0">
              <a:latin typeface="+mn-lt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D93DBE-8C62-47F3-9C00-192D3706A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47750"/>
            <a:ext cx="10715625" cy="5445124"/>
          </a:xfrm>
        </p:spPr>
        <p:txBody>
          <a:bodyPr>
            <a:normAutofit fontScale="25000" lnSpcReduction="20000"/>
          </a:bodyPr>
          <a:lstStyle/>
          <a:p>
            <a:pPr marL="90170" algn="just" fontAlgn="base">
              <a:lnSpc>
                <a:spcPct val="150000"/>
              </a:lnSpc>
            </a:pPr>
            <a:r>
              <a:rPr lang="pt-BR" sz="8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relatório não apresenta informações sobre: </a:t>
            </a:r>
            <a:r>
              <a:rPr lang="pt-BR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protocolos, tipo de processos (cirúrgico, medicamentos etc.), providencias tomadas, situação do processo (resolvida ou não resolvida, arquivada ou em andamento e qual trâmite atual), resposta ao usuário, comunicação ao Pleno e a dificuldade encontrada de cada demanda de usuário)</a:t>
            </a:r>
          </a:p>
          <a:p>
            <a:pPr algn="just" fontAlgn="base">
              <a:lnSpc>
                <a:spcPct val="150000"/>
              </a:lnSpc>
            </a:pPr>
            <a:r>
              <a:rPr lang="pt-BR" sz="8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relatório apenas cita as especialidades do SUS, tipos de procedimentos, medicamentos de forma e até insumos do da SES/MT o que é do conhecimento de todos;</a:t>
            </a:r>
          </a:p>
          <a:p>
            <a:pPr algn="just" fontAlgn="base">
              <a:lnSpc>
                <a:spcPct val="150000"/>
              </a:lnSpc>
            </a:pPr>
            <a:r>
              <a:rPr lang="pt-BR" sz="8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É impossível o conselheiro saber qual a maior demanda existente, discutir, propor ou buscar soluções para os problemas do SUS no Estado com um relatório que não apresenta </a:t>
            </a:r>
            <a:r>
              <a:rPr lang="pt-BR" sz="8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tais informações de forma clara. </a:t>
            </a:r>
          </a:p>
          <a:p>
            <a:pPr algn="just" fontAlgn="base">
              <a:lnSpc>
                <a:spcPct val="150000"/>
              </a:lnSpc>
            </a:pPr>
            <a:r>
              <a:rPr lang="pt-BR" sz="8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Os relatórios, conforme o artigo 20, 3º da §  LC22/92 que diz “</a:t>
            </a:r>
            <a:r>
              <a:rPr lang="pt-BR" sz="8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Ouvidoria Geral terá incumbência de detectar e ouvir reclamações e denúncias, investigar sua procedência e apontar responsáveis ao Conselho Estadual de Saúde” ou não é necessário a apresentação, já que não informa aos conselheiros a realidade registrada na Ouvidoria – CES/MT.</a:t>
            </a:r>
            <a:endParaRPr lang="pt-BR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algn="just" fontAlgn="base">
              <a:lnSpc>
                <a:spcPct val="150000"/>
              </a:lnSpc>
            </a:pP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377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349A02-FA60-42C5-ADF7-D5755DB01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400" b="1" dirty="0"/>
              <a:t>O QUE O CONSELHEIRO ESPERA IDENTIFICAR?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C0E37A51-4AE1-4C57-A10F-ABE80949DE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939352"/>
              </p:ext>
            </p:extLst>
          </p:nvPr>
        </p:nvGraphicFramePr>
        <p:xfrm>
          <a:off x="447676" y="1690688"/>
          <a:ext cx="11363327" cy="48910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8011">
                  <a:extLst>
                    <a:ext uri="{9D8B030D-6E8A-4147-A177-3AD203B41FA5}">
                      <a16:colId xmlns:a16="http://schemas.microsoft.com/office/drawing/2014/main" val="1074075063"/>
                    </a:ext>
                  </a:extLst>
                </a:gridCol>
                <a:gridCol w="1134693">
                  <a:extLst>
                    <a:ext uri="{9D8B030D-6E8A-4147-A177-3AD203B41FA5}">
                      <a16:colId xmlns:a16="http://schemas.microsoft.com/office/drawing/2014/main" val="1183532650"/>
                    </a:ext>
                  </a:extLst>
                </a:gridCol>
                <a:gridCol w="1424512">
                  <a:extLst>
                    <a:ext uri="{9D8B030D-6E8A-4147-A177-3AD203B41FA5}">
                      <a16:colId xmlns:a16="http://schemas.microsoft.com/office/drawing/2014/main" val="3997528615"/>
                    </a:ext>
                  </a:extLst>
                </a:gridCol>
                <a:gridCol w="1614993">
                  <a:extLst>
                    <a:ext uri="{9D8B030D-6E8A-4147-A177-3AD203B41FA5}">
                      <a16:colId xmlns:a16="http://schemas.microsoft.com/office/drawing/2014/main" val="1297657725"/>
                    </a:ext>
                  </a:extLst>
                </a:gridCol>
                <a:gridCol w="1411199">
                  <a:extLst>
                    <a:ext uri="{9D8B030D-6E8A-4147-A177-3AD203B41FA5}">
                      <a16:colId xmlns:a16="http://schemas.microsoft.com/office/drawing/2014/main" val="2697881782"/>
                    </a:ext>
                  </a:extLst>
                </a:gridCol>
                <a:gridCol w="1092706">
                  <a:extLst>
                    <a:ext uri="{9D8B030D-6E8A-4147-A177-3AD203B41FA5}">
                      <a16:colId xmlns:a16="http://schemas.microsoft.com/office/drawing/2014/main" val="1657133485"/>
                    </a:ext>
                  </a:extLst>
                </a:gridCol>
                <a:gridCol w="1373309">
                  <a:extLst>
                    <a:ext uri="{9D8B030D-6E8A-4147-A177-3AD203B41FA5}">
                      <a16:colId xmlns:a16="http://schemas.microsoft.com/office/drawing/2014/main" val="3364475748"/>
                    </a:ext>
                  </a:extLst>
                </a:gridCol>
                <a:gridCol w="1450114">
                  <a:extLst>
                    <a:ext uri="{9D8B030D-6E8A-4147-A177-3AD203B41FA5}">
                      <a16:colId xmlns:a16="http://schemas.microsoft.com/office/drawing/2014/main" val="2956145967"/>
                    </a:ext>
                  </a:extLst>
                </a:gridCol>
                <a:gridCol w="1393790">
                  <a:extLst>
                    <a:ext uri="{9D8B030D-6E8A-4147-A177-3AD203B41FA5}">
                      <a16:colId xmlns:a16="http://schemas.microsoft.com/office/drawing/2014/main" val="4100981255"/>
                    </a:ext>
                  </a:extLst>
                </a:gridCol>
              </a:tblGrid>
              <a:tr h="1395051">
                <a:tc gridSpan="9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dirty="0">
                          <a:effectLst/>
                        </a:rPr>
                        <a:t>QUAIS AS DEMANDAS DE </a:t>
                      </a:r>
                      <a:r>
                        <a:rPr lang="pt-BR" sz="1800" u="sng" dirty="0">
                          <a:effectLst/>
                        </a:rPr>
                        <a:t>PSIQUIATRIA, </a:t>
                      </a:r>
                      <a:r>
                        <a:rPr lang="pt-BR" sz="1800" dirty="0">
                          <a:effectLst/>
                        </a:rPr>
                        <a:t>ONCOLOGIA, MEDICAMENTOS, OFTALMOLOGIA ENTRE OUTROS?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dirty="0">
                          <a:effectLst/>
                        </a:rPr>
                        <a:t>1º QUADRIMESTRE, 2º QUADRIMESTRE, 3º QUADRIMESTRE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dirty="0">
                          <a:effectLst/>
                        </a:rPr>
                        <a:t>2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93" marR="62393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235966"/>
                  </a:ext>
                </a:extLst>
              </a:tr>
              <a:tr h="34960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Nº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93" marR="623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dirty="0">
                          <a:effectLst/>
                        </a:rPr>
                        <a:t>protocolo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93" marR="623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dirty="0">
                          <a:effectLst/>
                        </a:rPr>
                        <a:t>identificação do diagnóstico,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dirty="0">
                          <a:effectLst/>
                        </a:rPr>
                        <a:t> 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93" marR="623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dirty="0">
                          <a:effectLst/>
                        </a:rPr>
                        <a:t>tipo de processo,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dirty="0">
                          <a:effectLst/>
                        </a:rPr>
                        <a:t>(procedimento cirúrgico, medicamento etc.)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93" marR="623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dirty="0">
                          <a:effectLst/>
                        </a:rPr>
                        <a:t>providencias tomadas pelo setor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93" marR="623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dirty="0">
                          <a:effectLst/>
                        </a:rPr>
                        <a:t>Situação resolvida ou não resolvida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dirty="0">
                          <a:effectLst/>
                        </a:rPr>
                        <a:t>SIM OU NÃO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93" marR="623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dirty="0">
                          <a:effectLst/>
                        </a:rPr>
                        <a:t>status do processo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dirty="0">
                          <a:effectLst/>
                        </a:rPr>
                        <a:t>(arquiva ou em andamento)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dirty="0">
                          <a:effectLst/>
                        </a:rPr>
                        <a:t>qual o tramite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93" marR="623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dirty="0">
                          <a:effectLst/>
                        </a:rPr>
                        <a:t>Qual comunicação feita ao usuário e qual a data realizada?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93" marR="623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dirty="0">
                          <a:effectLst/>
                        </a:rPr>
                        <a:t>Observação: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93" marR="62393" marT="0" marB="0"/>
                </a:tc>
                <a:extLst>
                  <a:ext uri="{0D108BD9-81ED-4DB2-BD59-A6C34878D82A}">
                    <a16:rowId xmlns:a16="http://schemas.microsoft.com/office/drawing/2014/main" val="2897251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2543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DEF66E-D1A9-468B-9615-7A0A41164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1326"/>
            <a:ext cx="9553575" cy="254000"/>
          </a:xfrm>
        </p:spPr>
        <p:txBody>
          <a:bodyPr>
            <a:noAutofit/>
          </a:bodyPr>
          <a:lstStyle/>
          <a:p>
            <a:pPr algn="ctr"/>
            <a:r>
              <a:rPr lang="pt-BR" sz="2400" dirty="0"/>
              <a:t>CONSIDERAÇÕES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F03456-ADE1-4E6D-AD84-63D7AD658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6" y="809626"/>
            <a:ext cx="11096624" cy="5743574"/>
          </a:xfrm>
        </p:spPr>
        <p:txBody>
          <a:bodyPr>
            <a:normAutofit fontScale="25000" lnSpcReduction="20000"/>
          </a:bodyPr>
          <a:lstStyle/>
          <a:p>
            <a:pPr marL="0" marR="5080" lvl="0" indent="0" algn="just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pt-BR" sz="8000" dirty="0">
                <a:latin typeface="Calibri"/>
                <a:ea typeface="Calibri"/>
                <a:cs typeface="Calibri"/>
                <a:sym typeface="Calibri"/>
              </a:rPr>
              <a:t>A Ouvidoria Geral CES/-MT é tida como os olhos do conselho, conta com 14 trabalhadores, funcionários com formação, competência e comprometidos com o SUS  e com a própria Ouvidoria.  </a:t>
            </a:r>
          </a:p>
          <a:p>
            <a:pPr marL="0" marR="5080" lvl="0" indent="0" algn="just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pt-BR" sz="8000" dirty="0">
                <a:latin typeface="Calibri"/>
                <a:ea typeface="Calibri"/>
                <a:cs typeface="Calibri"/>
                <a:sym typeface="Calibri"/>
              </a:rPr>
              <a:t>Sem as informações mínimas sobre o atendimento aos usuários, sem as informações mínimas como exemplificadas  na planilha anterior é impossível o Conselheiro de Saúde saber como está de fato o atendimento do SUS, por meio de informações que deveriam ser  fornecidas pela Ouvidoria Geral CES/-MT ;</a:t>
            </a:r>
          </a:p>
          <a:p>
            <a:pPr marL="0" marR="5080" lvl="0" indent="0" algn="just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pt-BR" sz="8000" dirty="0">
                <a:latin typeface="Calibri"/>
                <a:ea typeface="Calibri"/>
                <a:cs typeface="Calibri"/>
                <a:sym typeface="Calibri"/>
              </a:rPr>
              <a:t>A Ouvidoria Geral CES/-MT informa um número significativo de demandas No exercício de 2024, mesmo com a correção feita nos números, mas sem o trabalho em conjunto com o Conselho não há como responder ao usuário como a Ouvidoria se propõe: de “ofertar</a:t>
            </a:r>
            <a:r>
              <a:rPr lang="pt-BR" sz="8000" u="sng" dirty="0">
                <a:latin typeface="Calibri"/>
                <a:ea typeface="Calibri"/>
                <a:cs typeface="Calibri"/>
                <a:sym typeface="Calibri"/>
              </a:rPr>
              <a:t>  serviços de saúde de qualidade e a efetividade da Ouvidoria como canal de comunicação.”</a:t>
            </a:r>
            <a:endParaRPr lang="pt-BR" sz="8000" dirty="0">
              <a:latin typeface="Calibri"/>
              <a:ea typeface="Calibri"/>
              <a:cs typeface="Calibri"/>
              <a:sym typeface="Calibri"/>
            </a:endParaRPr>
          </a:p>
          <a:p>
            <a:pPr marL="0" marR="5080" lvl="0" indent="0" algn="just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pt-BR" sz="8000" dirty="0">
                <a:latin typeface="Calibri"/>
                <a:ea typeface="Calibri"/>
                <a:cs typeface="Calibri"/>
                <a:sym typeface="Calibri"/>
              </a:rPr>
              <a:t>Conforme</a:t>
            </a:r>
            <a:r>
              <a:rPr lang="pt-BR" sz="80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8000" dirty="0"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pt-BR" sz="80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8000" dirty="0">
                <a:latin typeface="Calibri"/>
                <a:ea typeface="Calibri"/>
                <a:cs typeface="Calibri"/>
                <a:sym typeface="Calibri"/>
              </a:rPr>
              <a:t>Ouvidoria Geral CES/-MT relata,</a:t>
            </a:r>
            <a:r>
              <a:rPr lang="pt-BR" sz="80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8000" dirty="0">
                <a:latin typeface="Calibri"/>
                <a:ea typeface="Calibri"/>
                <a:cs typeface="Calibri"/>
                <a:sym typeface="Calibri"/>
              </a:rPr>
              <a:t>as manifestações nos três quadrimestres, que consta no relatório sintetiza as fontes das manifestações, processos administrativos gerados, inovações implementadas no sistema de Ouvidoria e o desenvolvimento de projetos de capacitação, OUVSYS, plataforma FALA BR, SIGADOC e </a:t>
            </a:r>
            <a:r>
              <a:rPr lang="pt-BR" sz="8000" dirty="0" err="1">
                <a:latin typeface="Calibri"/>
                <a:ea typeface="Calibri"/>
                <a:cs typeface="Calibri"/>
                <a:sym typeface="Calibri"/>
              </a:rPr>
              <a:t>QualiOuvidoria</a:t>
            </a:r>
            <a:r>
              <a:rPr lang="pt-BR" sz="8000" dirty="0">
                <a:latin typeface="Calibri"/>
                <a:ea typeface="Calibri"/>
                <a:cs typeface="Calibri"/>
                <a:sym typeface="Calibri"/>
              </a:rPr>
              <a:t>, o que confirma o equívoco nos número geral de demandas incialmente informado.</a:t>
            </a:r>
          </a:p>
          <a:p>
            <a:pPr marL="0" marR="508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pt-BR" sz="8000" b="1" dirty="0">
                <a:latin typeface="Calibri"/>
                <a:ea typeface="Calibri"/>
                <a:cs typeface="Calibri"/>
                <a:sym typeface="Calibri"/>
              </a:rPr>
              <a:t>Conselheira de Saúde Ana Claudia Terças </a:t>
            </a:r>
            <a:r>
              <a:rPr lang="pt-BR" sz="8000" b="1" dirty="0" err="1">
                <a:latin typeface="Calibri"/>
                <a:ea typeface="Calibri"/>
                <a:cs typeface="Calibri"/>
                <a:sym typeface="Calibri"/>
              </a:rPr>
              <a:t>Trettel</a:t>
            </a:r>
            <a:endParaRPr lang="pt-BR" sz="8000" b="1" dirty="0">
              <a:latin typeface="Calibri"/>
              <a:ea typeface="Calibri"/>
              <a:cs typeface="Calibri"/>
              <a:sym typeface="Calibri"/>
            </a:endParaRPr>
          </a:p>
          <a:p>
            <a:pPr marL="0" marR="508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pt-BR" sz="8000" b="1" dirty="0">
                <a:latin typeface="Calibri"/>
                <a:ea typeface="Calibri"/>
                <a:cs typeface="Calibri"/>
                <a:sym typeface="Calibri"/>
              </a:rPr>
              <a:t>Conselheiro de Saúde Pedro Reis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57465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1147</Words>
  <Application>Microsoft Office PowerPoint</Application>
  <PresentationFormat>Widescreen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Tema do Office</vt:lpstr>
      <vt:lpstr>APRESENTAÇÃO PEDIDO DE VISTA</vt:lpstr>
      <vt:lpstr>DEFINIÇÕES E FUNÇÕES GERAIS </vt:lpstr>
      <vt:lpstr>Definições e funções gerais </vt:lpstr>
      <vt:lpstr>O QUE O RELATÓRIO SE PROPÕE A APRESENTAR – PAG.08 E 9.</vt:lpstr>
      <vt:lpstr>RESUMO DA DEMANDA ANUAL RECEBIDA – PAG.10</vt:lpstr>
      <vt:lpstr>ANÁLISE DA DEMANDA ANUAL OUCES</vt:lpstr>
      <vt:lpstr>ANÁLISE DA DEMANDA ANUAL OUCES</vt:lpstr>
      <vt:lpstr>O QUE O CONSELHEIRO ESPERA IDENTIFICAR?</vt:lpstr>
      <vt:lpstr>CONSIDERAÇÕES FINAIS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UsuarioLocal - SES</dc:creator>
  <cp:lastModifiedBy>usuariolocal</cp:lastModifiedBy>
  <cp:revision>20</cp:revision>
  <dcterms:created xsi:type="dcterms:W3CDTF">2025-06-03T17:33:54Z</dcterms:created>
  <dcterms:modified xsi:type="dcterms:W3CDTF">2025-12-01T13:27:19Z</dcterms:modified>
</cp:coreProperties>
</file>