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28" r:id="rId2"/>
    <p:sldId id="339" r:id="rId3"/>
    <p:sldId id="361" r:id="rId4"/>
    <p:sldId id="356" r:id="rId5"/>
    <p:sldId id="363" r:id="rId6"/>
    <p:sldId id="352" r:id="rId7"/>
    <p:sldId id="35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carla Fontes de Almeida Santos" initials="GFdAS" lastIdx="1" clrIdx="0">
    <p:extLst>
      <p:ext uri="{19B8F6BF-5375-455C-9EA6-DF929625EA0E}">
        <p15:presenceInfo xmlns:p15="http://schemas.microsoft.com/office/powerpoint/2012/main" userId="S-1-5-21-2211328253-2920176330-3454261097-16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11-23T15:19:05.439" idx="1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584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092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796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070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27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34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38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9082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697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72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52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76E85-D5F6-4442-9FE8-804B106F4075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A1AF3-BAFD-435E-A64D-BF3838D78D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956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D06D88-70AB-4153-BD63-2CE66A999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70713"/>
          </a:xfrm>
        </p:spPr>
        <p:txBody>
          <a:bodyPr>
            <a:normAutofit/>
          </a:bodyPr>
          <a:lstStyle/>
          <a:p>
            <a:r>
              <a:rPr lang="pt-BR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RELATÓRIO FINAL DE MONITORAMENTO DOS CONSELHOS MUNICIPAIS DE SAÚDE – MACRORREGIÃO  CENTRO NORTE</a:t>
            </a:r>
            <a:br>
              <a:rPr lang="pt-B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2BFA5E-F95E-40D1-B86A-D0CD61293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6295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20000"/>
              </a:lnSpc>
            </a:pPr>
            <a:r>
              <a:rPr lang="pt-BR" sz="5600" b="1" dirty="0">
                <a:latin typeface="Arial" panose="020B0604020202020204" pitchFamily="34" charset="0"/>
                <a:cs typeface="Arial" panose="020B0604020202020204" pitchFamily="34" charset="0"/>
              </a:rPr>
              <a:t>Membros da Comissão outubro/2023</a:t>
            </a: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l">
              <a:lnSpc>
                <a:spcPct val="120000"/>
              </a:lnSpc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Carlos Corrêa Ribeiro Neto - Segmento Governo</a:t>
            </a:r>
          </a:p>
          <a:p>
            <a:pPr algn="l">
              <a:lnSpc>
                <a:spcPct val="120000"/>
              </a:lnSpc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Giancarla Fontes de Almeida Santos (Coordenadora) – Segmento Trabalhador (SISMA)</a:t>
            </a:r>
          </a:p>
          <a:p>
            <a:pPr algn="l">
              <a:lnSpc>
                <a:spcPct val="120000"/>
              </a:lnSpc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Maria Elizabete da Silva – Segmento Usuário (AMDE)</a:t>
            </a:r>
          </a:p>
          <a:p>
            <a:pPr algn="l">
              <a:lnSpc>
                <a:spcPct val="120000"/>
              </a:lnSpc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Pedro Reis de Oliveira (Relator) – Segmento Usuário (CENEG)</a:t>
            </a:r>
          </a:p>
          <a:p>
            <a:pPr algn="l">
              <a:lnSpc>
                <a:spcPct val="120000"/>
              </a:lnSpc>
            </a:pPr>
            <a:r>
              <a:rPr lang="pt-BR" sz="5600" b="1" dirty="0">
                <a:latin typeface="Arial" panose="020B0604020202020204" pitchFamily="34" charset="0"/>
                <a:cs typeface="Arial" panose="020B0604020202020204" pitchFamily="34" charset="0"/>
              </a:rPr>
              <a:t>Técnica Convidada</a:t>
            </a:r>
          </a:p>
          <a:p>
            <a:pPr algn="l">
              <a:lnSpc>
                <a:spcPct val="120000"/>
              </a:lnSpc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Marta M.M. </a:t>
            </a:r>
            <a:r>
              <a:rPr lang="pt-BR" sz="5600" dirty="0" err="1">
                <a:latin typeface="Arial" panose="020B0604020202020204" pitchFamily="34" charset="0"/>
                <a:cs typeface="Arial" panose="020B0604020202020204" pitchFamily="34" charset="0"/>
              </a:rPr>
              <a:t>Bumlai</a:t>
            </a: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endParaRPr lang="pt-BR" dirty="0"/>
          </a:p>
        </p:txBody>
      </p:sp>
      <p:pic>
        <p:nvPicPr>
          <p:cNvPr id="4" name="Imagem 1" descr="Figura1.jpg">
            <a:extLst>
              <a:ext uri="{FF2B5EF4-FFF2-40B4-BE49-F238E27FC236}">
                <a16:creationId xmlns:a16="http://schemas.microsoft.com/office/drawing/2014/main" id="{C91ABFCE-A2C3-4930-A6BD-1BB6A0260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2" y="255337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C4050C-54D1-4086-99AF-EBE1BF953896}"/>
              </a:ext>
            </a:extLst>
          </p:cNvPr>
          <p:cNvSpPr txBox="1"/>
          <p:nvPr/>
        </p:nvSpPr>
        <p:spPr>
          <a:xfrm>
            <a:off x="2734734" y="41447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</p:spTree>
    <p:extLst>
      <p:ext uri="{BB962C8B-B14F-4D97-AF65-F5344CB8AC3E}">
        <p14:creationId xmlns:p14="http://schemas.microsoft.com/office/powerpoint/2010/main" val="2590932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4478DCAD-D1C2-DB81-A67A-106F11FE1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940" y="105638"/>
            <a:ext cx="10515600" cy="707887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C323F9A-5004-D05F-3D57-54F357CF5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651" y="365760"/>
            <a:ext cx="9093165" cy="62932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Macrorregião Centro Norte é formada por uma única região de saúde, com 11 municípios</a:t>
            </a: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BCDF2437-41DF-4175-85FB-5C1EE37F4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956345"/>
              </p:ext>
            </p:extLst>
          </p:nvPr>
        </p:nvGraphicFramePr>
        <p:xfrm>
          <a:off x="1313411" y="1812174"/>
          <a:ext cx="9093165" cy="3566160"/>
        </p:xfrm>
        <a:graphic>
          <a:graphicData uri="http://schemas.openxmlformats.org/drawingml/2006/table">
            <a:tbl>
              <a:tblPr firstRow="1" firstCol="1" bandRow="1"/>
              <a:tblGrid>
                <a:gridCol w="3635814">
                  <a:extLst>
                    <a:ext uri="{9D8B030D-6E8A-4147-A177-3AD203B41FA5}">
                      <a16:colId xmlns:a16="http://schemas.microsoft.com/office/drawing/2014/main" val="3249032088"/>
                    </a:ext>
                  </a:extLst>
                </a:gridCol>
                <a:gridCol w="3570456">
                  <a:extLst>
                    <a:ext uri="{9D8B030D-6E8A-4147-A177-3AD203B41FA5}">
                      <a16:colId xmlns:a16="http://schemas.microsoft.com/office/drawing/2014/main" val="1460995383"/>
                    </a:ext>
                  </a:extLst>
                </a:gridCol>
                <a:gridCol w="1886895">
                  <a:extLst>
                    <a:ext uri="{9D8B030D-6E8A-4147-A177-3AD203B41FA5}">
                      <a16:colId xmlns:a16="http://schemas.microsoft.com/office/drawing/2014/main" val="3260850004"/>
                    </a:ext>
                  </a:extLst>
                </a:gridCol>
              </a:tblGrid>
              <a:tr h="50589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Região de Saúde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Municípios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População (IBGE 2022)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734988"/>
                  </a:ext>
                </a:extLst>
              </a:tr>
              <a:tr h="252944">
                <a:tc rowSpan="1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Baixada Cuiabana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 Cuiabá (ERS)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650.912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068475"/>
                  </a:ext>
                </a:extLst>
              </a:tr>
              <a:tr h="2529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 Acorizal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5.014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875465"/>
                  </a:ext>
                </a:extLst>
              </a:tr>
              <a:tr h="2529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 Barão de Melgaço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7.253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18364"/>
                  </a:ext>
                </a:extLst>
              </a:tr>
              <a:tr h="2529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 Chapada dos Guimarães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18.990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604879"/>
                  </a:ext>
                </a:extLst>
              </a:tr>
              <a:tr h="2529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 Jangada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7.246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2628"/>
                  </a:ext>
                </a:extLst>
              </a:tr>
              <a:tr h="2244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 Nossa Senhora do Livramento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12.940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781389"/>
                  </a:ext>
                </a:extLst>
              </a:tr>
              <a:tr h="2529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 Nova Brasilândia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3.932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503749"/>
                  </a:ext>
                </a:extLst>
              </a:tr>
              <a:tr h="2529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 Planalto da Serra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3.166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386378"/>
                  </a:ext>
                </a:extLst>
              </a:tr>
              <a:tr h="2529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 Poconé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31.217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243504"/>
                  </a:ext>
                </a:extLst>
              </a:tr>
              <a:tr h="2529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 Santo Antônio do Leverger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15.246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684019"/>
                  </a:ext>
                </a:extLst>
              </a:tr>
              <a:tr h="2529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 Várzea Grande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299.472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672292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5FDE6BF5-D781-4FD7-A244-84E08FD35A17}"/>
              </a:ext>
            </a:extLst>
          </p:cNvPr>
          <p:cNvSpPr txBox="1"/>
          <p:nvPr/>
        </p:nvSpPr>
        <p:spPr>
          <a:xfrm>
            <a:off x="1313411" y="5453790"/>
            <a:ext cx="60932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Fonte: Elaborado por Santos, 2023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3936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 descr="Figura1.jpg">
            <a:extLst>
              <a:ext uri="{FF2B5EF4-FFF2-40B4-BE49-F238E27FC236}">
                <a16:creationId xmlns:a16="http://schemas.microsoft.com/office/drawing/2014/main" id="{C91ABFCE-A2C3-4930-A6BD-1BB6A0260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2" y="255337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C4050C-54D1-4086-99AF-EBE1BF953896}"/>
              </a:ext>
            </a:extLst>
          </p:cNvPr>
          <p:cNvSpPr txBox="1"/>
          <p:nvPr/>
        </p:nvSpPr>
        <p:spPr>
          <a:xfrm>
            <a:off x="2734734" y="41447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478DCAD-D1C2-DB81-A67A-106F11FE1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C323F9A-5004-D05F-3D57-54F357CF5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408" y="1485900"/>
            <a:ext cx="9425354" cy="5173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Caracterização da Macrorregião Centro Norte</a:t>
            </a:r>
          </a:p>
          <a:p>
            <a:pPr marL="0" indent="0" algn="ctr">
              <a:buNone/>
            </a:pPr>
            <a:endParaRPr lang="pt-BR" sz="2000" b="1" u="sng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05 municípios com população abaixo de 10 mil habitantes (sendo 02 abaixo de 5 mil)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03 municípios com população entre 10 e 20 mil habitantes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01 município  com população entre 20 mil e 50 mil habitantes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02 municípios com população acima de 50 mil habitantes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Dess</a:t>
            </a:r>
            <a:r>
              <a:rPr lang="pt-B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análise, infere-se: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72,7% dos municípios da macrorregião possuem população inferior a 20 mil habitantes</a:t>
            </a:r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Apenas 02 possuem população acima de 50 mil habitantes (Cuiabá e Várzea Grande)</a:t>
            </a: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18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4478DCAD-D1C2-DB81-A67A-106F11FE1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408" y="445363"/>
            <a:ext cx="9184641" cy="70788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000" b="1" dirty="0">
                <a:solidFill>
                  <a:srgbClr val="333333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CONSOLIDAÇÃO DIAGNÓSTICO SITUACIONAL DOS CONSELHOS MUNICIPAIS DE SAÚDE DA MACRORREGIÃO LESTE</a:t>
            </a:r>
            <a:br>
              <a:rPr lang="pt-BR" sz="4400" b="1" dirty="0">
                <a:effectLst/>
                <a:latin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C323F9A-5004-D05F-3D57-54F357CF5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408" y="1690688"/>
            <a:ext cx="8449408" cy="49683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99922BA2-C2D4-4599-B4DD-BD6735334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766518"/>
              </p:ext>
            </p:extLst>
          </p:nvPr>
        </p:nvGraphicFramePr>
        <p:xfrm>
          <a:off x="1080655" y="1078095"/>
          <a:ext cx="10058399" cy="414528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864804">
                  <a:extLst>
                    <a:ext uri="{9D8B030D-6E8A-4147-A177-3AD203B41FA5}">
                      <a16:colId xmlns:a16="http://schemas.microsoft.com/office/drawing/2014/main" val="879236368"/>
                    </a:ext>
                  </a:extLst>
                </a:gridCol>
                <a:gridCol w="1866336">
                  <a:extLst>
                    <a:ext uri="{9D8B030D-6E8A-4147-A177-3AD203B41FA5}">
                      <a16:colId xmlns:a16="http://schemas.microsoft.com/office/drawing/2014/main" val="917580195"/>
                    </a:ext>
                  </a:extLst>
                </a:gridCol>
                <a:gridCol w="1866336">
                  <a:extLst>
                    <a:ext uri="{9D8B030D-6E8A-4147-A177-3AD203B41FA5}">
                      <a16:colId xmlns:a16="http://schemas.microsoft.com/office/drawing/2014/main" val="1475562875"/>
                    </a:ext>
                  </a:extLst>
                </a:gridCol>
                <a:gridCol w="2460923">
                  <a:extLst>
                    <a:ext uri="{9D8B030D-6E8A-4147-A177-3AD203B41FA5}">
                      <a16:colId xmlns:a16="http://schemas.microsoft.com/office/drawing/2014/main" val="2534536316"/>
                    </a:ext>
                  </a:extLst>
                </a:gridCol>
              </a:tblGrid>
              <a:tr h="271000">
                <a:tc gridSpan="4">
                  <a:txBody>
                    <a:bodyPr/>
                    <a:lstStyle/>
                    <a:p>
                      <a:pPr marR="269875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  <a:endParaRPr lang="pt-BR" sz="1600" dirty="0">
                        <a:effectLst/>
                      </a:endParaRPr>
                    </a:p>
                    <a:p>
                      <a:pPr marR="269875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</a:rPr>
                        <a:t>I – ANÁLISE DA LEGISLAÇÃO</a:t>
                      </a:r>
                      <a:endParaRPr lang="pt-BR" sz="1600" dirty="0">
                        <a:effectLst/>
                      </a:endParaRPr>
                    </a:p>
                    <a:p>
                      <a:pPr marR="269875" algn="just"/>
                      <a:r>
                        <a:rPr lang="pt-BR" sz="1600" b="1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023408"/>
                  </a:ext>
                </a:extLst>
              </a:tr>
              <a:tr h="180666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</a:rPr>
                        <a:t>DOS INSTRUMENTOS LEGAIS DO CMS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 anchor="ctr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</a:rPr>
                        <a:t>SIM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 anchor="ctr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</a:rPr>
                        <a:t>NÃO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 anchor="ctr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</a:rPr>
                        <a:t>OBSERVAÇÃO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 anchor="ctr"/>
                </a:tc>
                <a:extLst>
                  <a:ext uri="{0D108BD9-81ED-4DB2-BD59-A6C34878D82A}">
                    <a16:rowId xmlns:a16="http://schemas.microsoft.com/office/drawing/2014/main" val="568530090"/>
                  </a:ext>
                </a:extLst>
              </a:tr>
              <a:tr h="90333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Possui a Lei de Criação?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11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effectLst/>
                        </a:rPr>
                        <a:t> 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>
                          <a:effectLst/>
                        </a:rPr>
                        <a:t> 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1774091975"/>
                  </a:ext>
                </a:extLst>
              </a:tr>
              <a:tr h="90333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Possui Regimento Interno?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11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effectLst/>
                        </a:rPr>
                        <a:t> 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>
                          <a:effectLst/>
                        </a:rPr>
                        <a:t> 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3762142217"/>
                  </a:ext>
                </a:extLst>
              </a:tr>
              <a:tr h="180666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 dirty="0">
                          <a:solidFill>
                            <a:srgbClr val="333333"/>
                          </a:solidFill>
                          <a:effectLst/>
                        </a:rPr>
                        <a:t>Possui Secretaria executiva em sua estrutura?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09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02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>
                          <a:effectLst/>
                        </a:rPr>
                        <a:t> 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2101608850"/>
                  </a:ext>
                </a:extLst>
              </a:tr>
              <a:tr h="180666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Possui Ouvidoria em sua estrutura?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06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05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>
                          <a:effectLst/>
                        </a:rPr>
                        <a:t> 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1766518298"/>
                  </a:ext>
                </a:extLst>
              </a:tr>
              <a:tr h="271000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 dirty="0">
                          <a:solidFill>
                            <a:srgbClr val="333333"/>
                          </a:solidFill>
                          <a:effectLst/>
                        </a:rPr>
                        <a:t>A paridade é respeitada?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05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05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Em 01 dos Conselhos visitados, está apenas no Regimento Interno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2469873719"/>
                  </a:ext>
                </a:extLst>
              </a:tr>
              <a:tr h="451667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 dirty="0">
                          <a:solidFill>
                            <a:srgbClr val="333333"/>
                          </a:solidFill>
                          <a:effectLst/>
                        </a:rPr>
                        <a:t>Possui dotação orçamentária garantida na Lei?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04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06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179070" algn="just">
                        <a:tabLst>
                          <a:tab pos="1098550" algn="l"/>
                        </a:tabLst>
                      </a:pPr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Em 01 dos Conselhos visitados, está apenas no Regimento Interno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3855308157"/>
                  </a:ext>
                </a:extLst>
              </a:tr>
              <a:tr h="361333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A presidência do CMS é escolhida por eleição?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06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01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179070" algn="just">
                        <a:tabLst>
                          <a:tab pos="1098550" algn="l"/>
                        </a:tabLst>
                      </a:pPr>
                      <a:r>
                        <a:rPr lang="pt-BR" sz="1600" dirty="0">
                          <a:solidFill>
                            <a:srgbClr val="333333"/>
                          </a:solidFill>
                          <a:effectLst/>
                        </a:rPr>
                        <a:t>Em 04 dos Conselhos visitados, a Lei é omissa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3573109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603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4478DCAD-D1C2-DB81-A67A-106F11FE1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408" y="445363"/>
            <a:ext cx="9184641" cy="70788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000" b="1" dirty="0">
                <a:solidFill>
                  <a:srgbClr val="333333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CONSOLIDAÇÃO DIAGNÓSTICO SITUACIONAL DOS CONSELHOS MUNICIPAIS DE SAÚDE DA MACRORREGIÃO CENTRO NORTE</a:t>
            </a:r>
            <a:br>
              <a:rPr lang="pt-BR" sz="4400" b="1" dirty="0">
                <a:effectLst/>
                <a:latin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C323F9A-5004-D05F-3D57-54F357CF5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408" y="1690688"/>
            <a:ext cx="8449408" cy="49683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E62F0D04-D484-42E1-A8FF-DCF3743BE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554184"/>
              </p:ext>
            </p:extLst>
          </p:nvPr>
        </p:nvGraphicFramePr>
        <p:xfrm>
          <a:off x="266007" y="799306"/>
          <a:ext cx="11488188" cy="5960443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414182">
                  <a:extLst>
                    <a:ext uri="{9D8B030D-6E8A-4147-A177-3AD203B41FA5}">
                      <a16:colId xmlns:a16="http://schemas.microsoft.com/office/drawing/2014/main" val="1749710182"/>
                    </a:ext>
                  </a:extLst>
                </a:gridCol>
                <a:gridCol w="2131633">
                  <a:extLst>
                    <a:ext uri="{9D8B030D-6E8A-4147-A177-3AD203B41FA5}">
                      <a16:colId xmlns:a16="http://schemas.microsoft.com/office/drawing/2014/main" val="2399134237"/>
                    </a:ext>
                  </a:extLst>
                </a:gridCol>
                <a:gridCol w="1650534">
                  <a:extLst>
                    <a:ext uri="{9D8B030D-6E8A-4147-A177-3AD203B41FA5}">
                      <a16:colId xmlns:a16="http://schemas.microsoft.com/office/drawing/2014/main" val="4176617993"/>
                    </a:ext>
                  </a:extLst>
                </a:gridCol>
                <a:gridCol w="3291839">
                  <a:extLst>
                    <a:ext uri="{9D8B030D-6E8A-4147-A177-3AD203B41FA5}">
                      <a16:colId xmlns:a16="http://schemas.microsoft.com/office/drawing/2014/main" val="1706086732"/>
                    </a:ext>
                  </a:extLst>
                </a:gridCol>
              </a:tblGrid>
              <a:tr h="519885">
                <a:tc gridSpan="4">
                  <a:txBody>
                    <a:bodyPr/>
                    <a:lstStyle/>
                    <a:p>
                      <a:pPr marR="269875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  <a:endParaRPr lang="pt-BR" sz="1600" dirty="0">
                        <a:effectLst/>
                      </a:endParaRPr>
                    </a:p>
                    <a:p>
                      <a:pPr marR="269875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</a:rPr>
                        <a:t>II - ORGANIZAÇÃO E FUNCIONAMENTO DO CONSELHO MUNICIPAL DE SAÚDE</a:t>
                      </a:r>
                      <a:endParaRPr lang="pt-BR" sz="1600" dirty="0">
                        <a:effectLst/>
                      </a:endParaRPr>
                    </a:p>
                    <a:p>
                      <a:pPr marR="269875" algn="just"/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485098"/>
                  </a:ext>
                </a:extLst>
              </a:tr>
              <a:tr h="234683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</a:rPr>
                        <a:t>DA ANÁLISE IN LOCO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</a:rPr>
                        <a:t>SIM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</a:rPr>
                        <a:t>NÃO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</a:rPr>
                        <a:t>OBSERVAÇÃO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1043706920"/>
                  </a:ext>
                </a:extLst>
              </a:tr>
              <a:tr h="415579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 dirty="0">
                          <a:solidFill>
                            <a:srgbClr val="333333"/>
                          </a:solidFill>
                          <a:effectLst/>
                        </a:rPr>
                        <a:t>A composição atual do CMS está publicada?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11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effectLst/>
                        </a:rPr>
                        <a:t> 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3152306749"/>
                  </a:ext>
                </a:extLst>
              </a:tr>
              <a:tr h="234683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 dirty="0">
                          <a:solidFill>
                            <a:srgbClr val="333333"/>
                          </a:solidFill>
                          <a:effectLst/>
                        </a:rPr>
                        <a:t>A paridade foi respeitada?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11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effectLst/>
                        </a:rPr>
                        <a:t> 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3140477375"/>
                  </a:ext>
                </a:extLst>
              </a:tr>
              <a:tr h="234683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 dirty="0">
                          <a:solidFill>
                            <a:srgbClr val="333333"/>
                          </a:solidFill>
                          <a:effectLst/>
                        </a:rPr>
                        <a:t>O CMS possui Secretaria Executiva?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09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02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>
                          <a:effectLst/>
                        </a:rPr>
                        <a:t> 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3042715241"/>
                  </a:ext>
                </a:extLst>
              </a:tr>
              <a:tr h="469366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A secretaria executiva exerce a função com dedicação exclusiva?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 dirty="0">
                          <a:solidFill>
                            <a:srgbClr val="333333"/>
                          </a:solidFill>
                          <a:effectLst/>
                        </a:rPr>
                        <a:t>06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 dirty="0">
                          <a:solidFill>
                            <a:srgbClr val="333333"/>
                          </a:solidFill>
                          <a:effectLst/>
                        </a:rPr>
                        <a:t>03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1255992284"/>
                  </a:ext>
                </a:extLst>
              </a:tr>
              <a:tr h="704049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Caso esteja contemplada nos instrumentos constitutivos, o CMS possui Ouvidora instalada/implementada?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 dirty="0">
                          <a:solidFill>
                            <a:srgbClr val="333333"/>
                          </a:solidFill>
                          <a:effectLst/>
                        </a:rPr>
                        <a:t>05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 dirty="0">
                          <a:solidFill>
                            <a:srgbClr val="333333"/>
                          </a:solidFill>
                          <a:effectLst/>
                        </a:rPr>
                        <a:t>01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algn="just"/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3747336307"/>
                  </a:ext>
                </a:extLst>
              </a:tr>
              <a:tr h="831158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O CMS possui espaço físico, equipamentos e sala de reunião adequados que dão suporte para o funcionamento do Conselho? 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 dirty="0">
                          <a:solidFill>
                            <a:srgbClr val="333333"/>
                          </a:solidFill>
                          <a:effectLst/>
                        </a:rPr>
                        <a:t>04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 dirty="0">
                          <a:solidFill>
                            <a:srgbClr val="333333"/>
                          </a:solidFill>
                          <a:effectLst/>
                        </a:rPr>
                        <a:t>07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algn="just"/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2136090187"/>
                  </a:ext>
                </a:extLst>
              </a:tr>
              <a:tr h="623369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O CMS possui recursos financeiros contemplados no Orçamento Anual da SMS?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06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 dirty="0">
                          <a:solidFill>
                            <a:srgbClr val="333333"/>
                          </a:solidFill>
                          <a:effectLst/>
                        </a:rPr>
                        <a:t>01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solidFill>
                            <a:srgbClr val="333333"/>
                          </a:solidFill>
                          <a:effectLst/>
                        </a:rPr>
                        <a:t>Em 04 dos Conselhos visitados, a Lei é omissa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2667580549"/>
                  </a:ext>
                </a:extLst>
              </a:tr>
              <a:tr h="469366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O Conselho possui agenda básica de trabalho?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 dirty="0">
                          <a:effectLst/>
                        </a:rPr>
                        <a:t> 11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 dirty="0">
                          <a:effectLst/>
                        </a:rPr>
                        <a:t> Apenas calendário de reuniões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131647246"/>
                  </a:ext>
                </a:extLst>
              </a:tr>
              <a:tr h="938731"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O Conselheiro Municipal tem conhecimento das Leis, Decretos do Sistema Único de Saúde e das suas responsabilidades enquanto Conselheiro?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solidFill>
                            <a:srgbClr val="333333"/>
                          </a:solidFill>
                          <a:effectLst/>
                        </a:rPr>
                        <a:t>11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ctr"/>
                      <a:r>
                        <a:rPr lang="pt-BR" sz="1600">
                          <a:effectLst/>
                        </a:rPr>
                        <a:t> 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marR="269875" algn="just"/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978242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830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 descr="Figura1.jpg">
            <a:extLst>
              <a:ext uri="{FF2B5EF4-FFF2-40B4-BE49-F238E27FC236}">
                <a16:creationId xmlns:a16="http://schemas.microsoft.com/office/drawing/2014/main" id="{C91ABFCE-A2C3-4930-A6BD-1BB6A0260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92" y="255337"/>
            <a:ext cx="947731" cy="86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C4050C-54D1-4086-99AF-EBE1BF953896}"/>
              </a:ext>
            </a:extLst>
          </p:cNvPr>
          <p:cNvSpPr txBox="1"/>
          <p:nvPr/>
        </p:nvSpPr>
        <p:spPr>
          <a:xfrm>
            <a:off x="2734734" y="41447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Governo do Estado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Secretaria de Estado de Saúde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Conselho Estadual de Saúde de Mato Grosso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Comissão de Monitoramento e Cooperação de  Informações  Técnicas  para  o Controle Social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69EA7C-C913-4409-B39A-D05880E5A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2363"/>
            <a:ext cx="10515600" cy="50546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  <a:tabLst>
                <a:tab pos="2806065" algn="ctr"/>
                <a:tab pos="5612130" algn="r"/>
                <a:tab pos="449580" algn="l"/>
              </a:tabLst>
            </a:pPr>
            <a:r>
              <a:rPr lang="pt-BR" sz="2100" b="1" u="sng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DESAFIOS IDENTIFICADOS  A SEREM SUPERADOS PELOS CMS:</a:t>
            </a:r>
            <a:endParaRPr lang="pt-BR" sz="2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Font typeface="Wingdings" panose="05000000000000000000" pitchFamily="2" charset="2"/>
              <a:buChar char=""/>
              <a:tabLst>
                <a:tab pos="2806065" algn="ctr"/>
                <a:tab pos="5612130" algn="r"/>
                <a:tab pos="449580" algn="l"/>
              </a:tabLst>
            </a:pPr>
            <a:r>
              <a:rPr lang="pt-BR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Instrumentos constitutivos desatualizados;</a:t>
            </a:r>
            <a:endParaRPr lang="pt-B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Font typeface="Wingdings" panose="05000000000000000000" pitchFamily="2" charset="2"/>
              <a:buChar char=""/>
              <a:tabLst>
                <a:tab pos="2806065" algn="ctr"/>
                <a:tab pos="5612130" algn="r"/>
                <a:tab pos="449580" algn="l"/>
              </a:tabLst>
            </a:pPr>
            <a:r>
              <a:rPr lang="pt-BR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Desmotivação da comunidade para participar do CMS.</a:t>
            </a:r>
            <a:endParaRPr lang="pt-B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Ausência de espaço próprio com estrutura adequada para o funcionamento do CMS.</a:t>
            </a:r>
          </a:p>
          <a:p>
            <a:pPr marL="0" indent="0">
              <a:lnSpc>
                <a:spcPct val="120000"/>
              </a:lnSpc>
              <a:buNone/>
              <a:tabLst>
                <a:tab pos="2806065" algn="ctr"/>
                <a:tab pos="5612130" algn="r"/>
                <a:tab pos="449580" algn="l"/>
              </a:tabLst>
            </a:pPr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72D40E4-5C35-4F15-B472-C8F185EEA75D}"/>
              </a:ext>
            </a:extLst>
          </p:cNvPr>
          <p:cNvSpPr txBox="1"/>
          <p:nvPr/>
        </p:nvSpPr>
        <p:spPr>
          <a:xfrm>
            <a:off x="792692" y="2892829"/>
            <a:ext cx="10561108" cy="2973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buNone/>
              <a:tabLst>
                <a:tab pos="2806065" algn="ctr"/>
                <a:tab pos="5612130" algn="r"/>
                <a:tab pos="449580" algn="l"/>
              </a:tabLst>
            </a:pPr>
            <a:r>
              <a:rPr lang="pt-BR" sz="2100" b="1" u="sng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RECOMENDAÇÕES</a:t>
            </a:r>
            <a:endParaRPr lang="pt-BR" sz="2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Atualizar os instrumentos de constituição do CMS (Lei de Criação)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Estimular a participação da comunidade no CMS.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Estruturar fisicamente e financeiramente os CMS. (sala, computador, armário, dotação orçamentária);</a:t>
            </a:r>
          </a:p>
          <a:p>
            <a:pPr marL="342900" lvl="0" indent="-342900" algn="just">
              <a:buFont typeface="Wingdings" panose="05000000000000000000" pitchFamily="2" charset="2"/>
              <a:buChar char=""/>
              <a:tabLst>
                <a:tab pos="2806065" algn="ctr"/>
                <a:tab pos="5612130" algn="r"/>
                <a:tab pos="449580" algn="l"/>
              </a:tabLst>
            </a:pPr>
            <a:r>
              <a:rPr lang="pt-BR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Realizar reuniões para leituras de Leis, Resoluções e demais materiais que norteiam o desempenho do controle social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Registrar em fotos e memória de reunião as ações desenvolvidas CMS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Publicizar as ações do CMS </a:t>
            </a:r>
            <a:r>
              <a:rPr lang="pt-BR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por intermédio das mídias digitais e no site da prefeitura;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Fortalecer o desempenho dos conselheiros (cursos, oficinas, construção de agendas).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249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4C257B4-6786-409E-A749-285365AC2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199"/>
            <a:ext cx="5461259" cy="4946073"/>
          </a:xfrm>
        </p:spPr>
        <p:txBody>
          <a:bodyPr>
            <a:normAutofit/>
          </a:bodyPr>
          <a:lstStyle/>
          <a:p>
            <a:pPr algn="r"/>
            <a:r>
              <a:rPr lang="pt-BR" dirty="0"/>
              <a:t>.</a:t>
            </a:r>
            <a:br>
              <a:rPr lang="pt-BR" dirty="0"/>
            </a:br>
            <a:br>
              <a:rPr lang="pt-BR" dirty="0"/>
            </a:br>
            <a:r>
              <a:rPr lang="pt-BR" sz="1200" dirty="0"/>
              <a:t>Jose de Alencar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45BA977-B8FF-45A9-AECE-E3C94BDE0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9654"/>
            <a:ext cx="65" cy="656509"/>
          </a:xfrm>
          <a:prstGeom prst="rect">
            <a:avLst/>
          </a:pr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26960" rIns="0" bIns="126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800" b="0" i="0" u="none" strike="noStrike" cap="none" normalizeH="0" baseline="0" dirty="0">
                <a:ln>
                  <a:noFill/>
                </a:ln>
                <a:solidFill>
                  <a:srgbClr val="78726C"/>
                </a:solidFill>
                <a:effectLst/>
                <a:latin typeface="Roboto" panose="02000000000000000000" pitchFamily="2" charset="0"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102" name="Picture 6" descr="A gratidão perfuma as grandes almas e azeda as almas pequenas.">
            <a:extLst>
              <a:ext uri="{FF2B5EF4-FFF2-40B4-BE49-F238E27FC236}">
                <a16:creationId xmlns:a16="http://schemas.microsoft.com/office/drawing/2014/main" id="{17B34C1D-8E4C-45B2-9F34-DBDB60602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563" y="1047750"/>
            <a:ext cx="62388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4705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</TotalTime>
  <Words>773</Words>
  <Application>Microsoft Office PowerPoint</Application>
  <PresentationFormat>Widescreen</PresentationFormat>
  <Paragraphs>152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Times New Roman</vt:lpstr>
      <vt:lpstr>Wingdings</vt:lpstr>
      <vt:lpstr>Office Theme</vt:lpstr>
      <vt:lpstr>RELATÓRIO FINAL DE MONITORAMENTO DOS CONSELHOS MUNICIPAIS DE SAÚDE – MACRORREGIÃO  CENTRO NORTE  </vt:lpstr>
      <vt:lpstr>Apresentação do PowerPoint</vt:lpstr>
      <vt:lpstr>Apresentação do PowerPoint</vt:lpstr>
      <vt:lpstr>CONSOLIDAÇÃO DIAGNÓSTICO SITUACIONAL DOS CONSELHOS MUNICIPAIS DE SAÚDE DA MACRORREGIÃO LESTE </vt:lpstr>
      <vt:lpstr>CONSOLIDAÇÃO DIAGNÓSTICO SITUACIONAL DOS CONSELHOS MUNICIPAIS DE SAÚDE DA MACRORREGIÃO CENTRO NORTE </vt:lpstr>
      <vt:lpstr>Apresentação do PowerPoint</vt:lpstr>
      <vt:lpstr>.  Jose de Alencar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PRODUTOS DA COMISSÃO DE MONITORAMENTO E COOPERAÇÃO DE  INFORMAÇÕES  TÉCNICAS  PARA  O CONTROLE SOCIAL</dc:title>
  <dc:creator>Marcus Augusto Ristow Wippel</dc:creator>
  <cp:lastModifiedBy>UsuarioLocal - SES</cp:lastModifiedBy>
  <cp:revision>43</cp:revision>
  <dcterms:created xsi:type="dcterms:W3CDTF">2022-09-12T15:32:19Z</dcterms:created>
  <dcterms:modified xsi:type="dcterms:W3CDTF">2023-11-28T23:21:42Z</dcterms:modified>
</cp:coreProperties>
</file>