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28" r:id="rId2"/>
    <p:sldId id="339" r:id="rId3"/>
    <p:sldId id="361" r:id="rId4"/>
    <p:sldId id="356" r:id="rId5"/>
    <p:sldId id="363" r:id="rId6"/>
    <p:sldId id="352" r:id="rId7"/>
    <p:sldId id="364" r:id="rId8"/>
    <p:sldId id="35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carla Fontes de Almeida Santos" initials="GFdAS" lastIdx="1" clrIdx="0">
    <p:extLst>
      <p:ext uri="{19B8F6BF-5375-455C-9EA6-DF929625EA0E}">
        <p15:presenceInfo xmlns:p15="http://schemas.microsoft.com/office/powerpoint/2012/main" userId="S-1-5-21-2211328253-2920176330-3454261097-16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1-23T15:19:05.439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84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92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796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70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27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34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38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08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97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72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52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56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06D88-70AB-4153-BD63-2CE66A999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70713"/>
          </a:xfrm>
        </p:spPr>
        <p:txBody>
          <a:bodyPr>
            <a:normAutofit/>
          </a:bodyPr>
          <a:lstStyle/>
          <a:p>
            <a:r>
              <a:rPr lang="pt-BR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RELATÓRIO FINAL DE MONITORAMENTO DOS CONSELHOS MUNICIPAIS DE SAÚDE – MACRORREGIÃO LESTE</a:t>
            </a:r>
            <a:br>
              <a:rPr lang="pt-B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2BFA5E-F95E-40D1-B86A-D0CD61293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6295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pt-BR" sz="5600" b="1" dirty="0">
                <a:latin typeface="Arial" panose="020B0604020202020204" pitchFamily="34" charset="0"/>
                <a:cs typeface="Arial" panose="020B0604020202020204" pitchFamily="34" charset="0"/>
              </a:rPr>
              <a:t>Membros da Comissão outubro/2023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Carlos Corrêa Ribeiro Neto - Segmento Governo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Giancarla Fontes de Almeida Santos (Coordenadora) – Segmento Trabalhador (SISMA)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Maria Elizabete da Silva – Segmento Usuário (AMDE)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Pedro Reis de Oliveira (Relator) – Segmento Usuário (CENEG)</a:t>
            </a:r>
          </a:p>
          <a:p>
            <a:pPr algn="l">
              <a:lnSpc>
                <a:spcPct val="120000"/>
              </a:lnSpc>
            </a:pPr>
            <a:r>
              <a:rPr lang="pt-BR" sz="5600" b="1" dirty="0">
                <a:latin typeface="Arial" panose="020B0604020202020204" pitchFamily="34" charset="0"/>
                <a:cs typeface="Arial" panose="020B0604020202020204" pitchFamily="34" charset="0"/>
              </a:rPr>
              <a:t>Técnica Convidada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Marta M.M. </a:t>
            </a:r>
            <a:r>
              <a:rPr lang="pt-BR" sz="5600" dirty="0" err="1">
                <a:latin typeface="Arial" panose="020B0604020202020204" pitchFamily="34" charset="0"/>
                <a:cs typeface="Arial" panose="020B0604020202020204" pitchFamily="34" charset="0"/>
              </a:rPr>
              <a:t>Bumlai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endParaRPr lang="pt-BR" dirty="0"/>
          </a:p>
        </p:txBody>
      </p:sp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</p:spTree>
    <p:extLst>
      <p:ext uri="{BB962C8B-B14F-4D97-AF65-F5344CB8AC3E}">
        <p14:creationId xmlns:p14="http://schemas.microsoft.com/office/powerpoint/2010/main" val="259093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4478DCAD-D1C2-DB81-A67A-106F11FE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940" y="105638"/>
            <a:ext cx="10515600" cy="707887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651" y="365760"/>
            <a:ext cx="9093165" cy="62932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Macrorregião Leste  é formada por 4 (quatro) regiões de saúde, com 30 municípios </a:t>
            </a:r>
          </a:p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58C5604-63D4-4EC9-A732-DD184A24A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62691"/>
              </p:ext>
            </p:extLst>
          </p:nvPr>
        </p:nvGraphicFramePr>
        <p:xfrm>
          <a:off x="482138" y="813526"/>
          <a:ext cx="10754400" cy="593343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899889">
                  <a:extLst>
                    <a:ext uri="{9D8B030D-6E8A-4147-A177-3AD203B41FA5}">
                      <a16:colId xmlns:a16="http://schemas.microsoft.com/office/drawing/2014/main" val="4127440893"/>
                    </a:ext>
                  </a:extLst>
                </a:gridCol>
                <a:gridCol w="3899889">
                  <a:extLst>
                    <a:ext uri="{9D8B030D-6E8A-4147-A177-3AD203B41FA5}">
                      <a16:colId xmlns:a16="http://schemas.microsoft.com/office/drawing/2014/main" val="3878537105"/>
                    </a:ext>
                  </a:extLst>
                </a:gridCol>
                <a:gridCol w="2954622">
                  <a:extLst>
                    <a:ext uri="{9D8B030D-6E8A-4147-A177-3AD203B41FA5}">
                      <a16:colId xmlns:a16="http://schemas.microsoft.com/office/drawing/2014/main" val="3888102880"/>
                    </a:ext>
                  </a:extLst>
                </a:gridCol>
              </a:tblGrid>
              <a:tr h="185589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Região de Saúde</a:t>
                      </a: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Municípios</a:t>
                      </a: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População (IBGE 2022)</a:t>
                      </a:r>
                    </a:p>
                  </a:txBody>
                  <a:tcPr marL="55946" marR="55946" marT="0" marB="0" anchor="ctr"/>
                </a:tc>
                <a:extLst>
                  <a:ext uri="{0D108BD9-81ED-4DB2-BD59-A6C34878D82A}">
                    <a16:rowId xmlns:a16="http://schemas.microsoft.com/office/drawing/2014/main" val="1028006393"/>
                  </a:ext>
                </a:extLst>
              </a:tr>
              <a:tr h="185589">
                <a:tc rowSpan="7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Araguaia Xingu</a:t>
                      </a: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Porto Alegre do Norte (ERS)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13.865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25948217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Canabrava do Norte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4.485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062628054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Confresa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35.075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543424251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Santa Cruz do Xingu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2.661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644243362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Santa Terezinha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7.596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422041141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São José do Xingu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5.965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982945164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Vila Rica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19.888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190339357"/>
                  </a:ext>
                </a:extLst>
              </a:tr>
              <a:tr h="185589">
                <a:tc rowSpan="5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Norte Araguaia Karajá</a:t>
                      </a: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São Felix do Araguaia(ERS)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13.612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850330001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Alto Boa Vista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5.639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377365631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pt-B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Luciara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2.509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269740452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Novo Santo Antônio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2.015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949853534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Serra Nova Dourada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1.800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573174086"/>
                  </a:ext>
                </a:extLst>
              </a:tr>
              <a:tr h="185589">
                <a:tc rowSpan="8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Médio Araguaia</a:t>
                      </a: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Água Boa (ERS)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29.219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96921552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Bom Jesus do Araguaia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7.280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273568472"/>
                  </a:ext>
                </a:extLst>
              </a:tr>
              <a:tr h="1932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Canarana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895350" algn="l"/>
                        </a:tabLst>
                      </a:pPr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	25.843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028278911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Cocalinho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6.220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396704660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Nova Nazaré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4.200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136491431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Gaúcha do Norte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8.646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069859064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Querência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26.769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3385013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Ribeirão Cascalheira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9.896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672267314"/>
                  </a:ext>
                </a:extLst>
              </a:tr>
              <a:tr h="185589">
                <a:tc rowSpan="10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Garças Araguaia</a:t>
                      </a: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Barra do Garças (ERS)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69.210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168421384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pt-B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Araguaiana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3.795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470596101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Campinápolis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15.347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437717125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General Carneiro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6.037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748608214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Nova Xavantina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24.345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129639862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Novo São Joaquim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6.919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153704922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Pontal do Araguaia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6.932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496223250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Ponte Branca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2.008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531298324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pt-B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Ribeirãozinho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2.593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412128535"/>
                  </a:ext>
                </a:extLst>
              </a:tr>
              <a:tr h="185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pt-B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Torixoréu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4.164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090484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93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478DCAD-D1C2-DB81-A67A-106F11FE1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408" y="1485900"/>
            <a:ext cx="9425354" cy="5173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Caracterização da Macrorregião Leste</a:t>
            </a:r>
          </a:p>
          <a:p>
            <a:pPr marL="0" indent="0" algn="ctr">
              <a:buNone/>
            </a:pPr>
            <a:endParaRPr lang="pt-BR" sz="2000" b="1" u="sng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 municípios com população abaixo de 10 mil habitantes (sendo 10 abaixo de 5 mil)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04 municípios com população entre 10 e 20 mil habitantes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 município  com população entre 20 mil e 50 mil habitantes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01 municípios com população acima de 50 mil habitantes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Dess</a:t>
            </a:r>
            <a:r>
              <a:rPr lang="pt-B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análise, infere-se: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33% dos municípios da macrorregião possuem população inferior a 5 mil habitantes</a:t>
            </a: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Apenas 1 possuem população acima de 50 mil habitantes, o que representa 3%.</a:t>
            </a: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8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4478DCAD-D1C2-DB81-A67A-106F11FE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408" y="445363"/>
            <a:ext cx="9184641" cy="70788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000" b="1" dirty="0">
                <a:solidFill>
                  <a:srgbClr val="333333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CONSOLIDAÇÃO DIAGNÓSTICO SITUACIONAL DOS CONSELHOS MUNICIPAIS DE SAÚDE DA MACRORREGIÃO LESTE</a:t>
            </a:r>
            <a:br>
              <a:rPr lang="pt-BR" sz="4400" b="1" dirty="0">
                <a:effectLst/>
                <a:latin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408" y="1690688"/>
            <a:ext cx="8449408" cy="49683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6EEAE6CD-0A2C-4750-865E-54B3B1BAA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662756"/>
              </p:ext>
            </p:extLst>
          </p:nvPr>
        </p:nvGraphicFramePr>
        <p:xfrm>
          <a:off x="365760" y="781396"/>
          <a:ext cx="11272057" cy="597085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528293">
                  <a:extLst>
                    <a:ext uri="{9D8B030D-6E8A-4147-A177-3AD203B41FA5}">
                      <a16:colId xmlns:a16="http://schemas.microsoft.com/office/drawing/2014/main" val="3189486896"/>
                    </a:ext>
                  </a:extLst>
                </a:gridCol>
                <a:gridCol w="1396729">
                  <a:extLst>
                    <a:ext uri="{9D8B030D-6E8A-4147-A177-3AD203B41FA5}">
                      <a16:colId xmlns:a16="http://schemas.microsoft.com/office/drawing/2014/main" val="2479373902"/>
                    </a:ext>
                  </a:extLst>
                </a:gridCol>
                <a:gridCol w="1422013">
                  <a:extLst>
                    <a:ext uri="{9D8B030D-6E8A-4147-A177-3AD203B41FA5}">
                      <a16:colId xmlns:a16="http://schemas.microsoft.com/office/drawing/2014/main" val="3059279383"/>
                    </a:ext>
                  </a:extLst>
                </a:gridCol>
                <a:gridCol w="4925022">
                  <a:extLst>
                    <a:ext uri="{9D8B030D-6E8A-4147-A177-3AD203B41FA5}">
                      <a16:colId xmlns:a16="http://schemas.microsoft.com/office/drawing/2014/main" val="2954270716"/>
                    </a:ext>
                  </a:extLst>
                </a:gridCol>
              </a:tblGrid>
              <a:tr h="382386">
                <a:tc gridSpan="4">
                  <a:txBody>
                    <a:bodyPr/>
                    <a:lstStyle/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– ANÁLISE DA LEGISLAÇÃO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293277"/>
                  </a:ext>
                </a:extLst>
              </a:tr>
              <a:tr h="192898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DOS INSTRUMENTOS LEGAIS DO CMS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ctr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ctr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ctr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OBSERVAÇÃO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ctr"/>
                </a:tc>
                <a:extLst>
                  <a:ext uri="{0D108BD9-81ED-4DB2-BD59-A6C34878D82A}">
                    <a16:rowId xmlns:a16="http://schemas.microsoft.com/office/drawing/2014/main" val="2312457962"/>
                  </a:ext>
                </a:extLst>
              </a:tr>
              <a:tr h="106702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Possui a Lei de Criação?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01 dos Conselhos visitados a Lei é uma só criando todos os Conselhos Municipais</a:t>
                      </a:r>
                    </a:p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um dos Conselhos visitados não foi possível a análise pois a Lei de criação não foi localizada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4015367323"/>
                  </a:ext>
                </a:extLst>
              </a:tr>
              <a:tr h="192898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Possui Regimento Interno?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3266473109"/>
                  </a:ext>
                </a:extLst>
              </a:tr>
              <a:tr h="1244865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Possui Secretaria executiva em sua estrutura?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dos 01 dos Conselhos visitados está contemplada no Regimento Interno em discordância com a Lei de Criação</a:t>
                      </a:r>
                    </a:p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um dos Conselhos visitados não foi possível a análise pois a Lei de criação não foi localizada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2371967072"/>
                  </a:ext>
                </a:extLst>
              </a:tr>
              <a:tr h="1244865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Possui Ouvidoria em sua estrutura?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01 dos Conselhos visitados está contemplada no Regimento Interno em discordância com a Lei de Criação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um dos Conselhos visitados não foi possível a análise pois a Lei de criação não foi localizada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139823806"/>
                  </a:ext>
                </a:extLst>
              </a:tr>
              <a:tr h="53351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A paridade é respeitada?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um dos Conselhos visitados não foi possível a análise pois a Lei de criação não foi localizada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1236023753"/>
                  </a:ext>
                </a:extLst>
              </a:tr>
              <a:tr h="53351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Possui dotação orçamentária garantida na Lei?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um dos Conselhos visitados não foi possível a análise pois a Lei de criação não foi localizada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4365937"/>
                  </a:ext>
                </a:extLst>
              </a:tr>
              <a:tr h="53351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A presidência do CMS é escolhida por eleição?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um dos Conselhos visitados não foi possível a análise pois a Lei de criação não foi localizada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404842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60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4478DCAD-D1C2-DB81-A67A-106F11FE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408" y="445363"/>
            <a:ext cx="9184641" cy="70788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000" b="1" dirty="0">
                <a:solidFill>
                  <a:srgbClr val="333333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CONSOLIDAÇÃO DIAGNÓSTICO SITUACIONAL DOS CONSELHOS MUNICIPAIS DE SAÚDE DA MACRORREGIÃO LESTE</a:t>
            </a:r>
            <a:br>
              <a:rPr lang="pt-BR" sz="4400" b="1" dirty="0">
                <a:effectLst/>
                <a:latin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408" y="1690688"/>
            <a:ext cx="8449408" cy="49683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3B7687D-F7E7-4D21-882A-D21E3E3FF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17128"/>
              </p:ext>
            </p:extLst>
          </p:nvPr>
        </p:nvGraphicFramePr>
        <p:xfrm>
          <a:off x="631767" y="798023"/>
          <a:ext cx="10357658" cy="594205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244199">
                  <a:extLst>
                    <a:ext uri="{9D8B030D-6E8A-4147-A177-3AD203B41FA5}">
                      <a16:colId xmlns:a16="http://schemas.microsoft.com/office/drawing/2014/main" val="4152094720"/>
                    </a:ext>
                  </a:extLst>
                </a:gridCol>
                <a:gridCol w="1533210">
                  <a:extLst>
                    <a:ext uri="{9D8B030D-6E8A-4147-A177-3AD203B41FA5}">
                      <a16:colId xmlns:a16="http://schemas.microsoft.com/office/drawing/2014/main" val="2072891205"/>
                    </a:ext>
                  </a:extLst>
                </a:gridCol>
                <a:gridCol w="1919342">
                  <a:extLst>
                    <a:ext uri="{9D8B030D-6E8A-4147-A177-3AD203B41FA5}">
                      <a16:colId xmlns:a16="http://schemas.microsoft.com/office/drawing/2014/main" val="1497479619"/>
                    </a:ext>
                  </a:extLst>
                </a:gridCol>
                <a:gridCol w="3660907">
                  <a:extLst>
                    <a:ext uri="{9D8B030D-6E8A-4147-A177-3AD203B41FA5}">
                      <a16:colId xmlns:a16="http://schemas.microsoft.com/office/drawing/2014/main" val="1751716371"/>
                    </a:ext>
                  </a:extLst>
                </a:gridCol>
              </a:tblGrid>
              <a:tr h="346757">
                <a:tc gridSpan="4">
                  <a:txBody>
                    <a:bodyPr/>
                    <a:lstStyle/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- ORGANIZAÇÃO E FUNCIONAMENTO DO CONSELHO MUNICIPAL DE SAÚDE</a:t>
                      </a:r>
                      <a:endParaRPr lang="pt-BR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269875" algn="just"/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873697"/>
                  </a:ext>
                </a:extLst>
              </a:tr>
              <a:tr h="218605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b="1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ANÁLISE IN LOCO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b="1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b="1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b="1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OBSERVAÇÃO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extLst>
                  <a:ext uri="{0D108BD9-81ED-4DB2-BD59-A6C34878D82A}">
                    <a16:rowId xmlns:a16="http://schemas.microsoft.com/office/drawing/2014/main" val="544360302"/>
                  </a:ext>
                </a:extLst>
              </a:tr>
              <a:tr h="231172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composição atual do CMS está publicada?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extLst>
                  <a:ext uri="{0D108BD9-81ED-4DB2-BD59-A6C34878D82A}">
                    <a16:rowId xmlns:a16="http://schemas.microsoft.com/office/drawing/2014/main" val="3033159822"/>
                  </a:ext>
                </a:extLst>
              </a:tr>
              <a:tr h="231172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paridade foi respeitada?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extLst>
                  <a:ext uri="{0D108BD9-81ED-4DB2-BD59-A6C34878D82A}">
                    <a16:rowId xmlns:a16="http://schemas.microsoft.com/office/drawing/2014/main" val="3919364674"/>
                  </a:ext>
                </a:extLst>
              </a:tr>
              <a:tr h="231172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CMS possui Secretaria Executiva?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extLst>
                  <a:ext uri="{0D108BD9-81ED-4DB2-BD59-A6C34878D82A}">
                    <a16:rowId xmlns:a16="http://schemas.microsoft.com/office/drawing/2014/main" val="1517140597"/>
                  </a:ext>
                </a:extLst>
              </a:tr>
              <a:tr h="346757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secretaria executiva exerce a função com dedicação exclusiva?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extLst>
                  <a:ext uri="{0D108BD9-81ED-4DB2-BD59-A6C34878D82A}">
                    <a16:rowId xmlns:a16="http://schemas.microsoft.com/office/drawing/2014/main" val="2511005569"/>
                  </a:ext>
                </a:extLst>
              </a:tr>
              <a:tr h="765118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Caso esteja contemplada nos instrumentos constitutivos, o CMS possui Ouvidora instalada/implementada?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Todos os municípios alegam escassez de recursos para manter mais de uma ouvidoria.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extLst>
                  <a:ext uri="{0D108BD9-81ED-4DB2-BD59-A6C34878D82A}">
                    <a16:rowId xmlns:a16="http://schemas.microsoft.com/office/drawing/2014/main" val="2603410835"/>
                  </a:ext>
                </a:extLst>
              </a:tr>
              <a:tr h="809102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CMS possui espaço físico, equipamentos e sala de reunião adequados que dão suporte para o funcionamento do Conselho? 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extLst>
                  <a:ext uri="{0D108BD9-81ED-4DB2-BD59-A6C34878D82A}">
                    <a16:rowId xmlns:a16="http://schemas.microsoft.com/office/drawing/2014/main" val="2637737326"/>
                  </a:ext>
                </a:extLst>
              </a:tr>
              <a:tr h="577929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CMS possui recursos financeiros contemplados no Orçamento Anual da SMS?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extLst>
                  <a:ext uri="{0D108BD9-81ED-4DB2-BD59-A6C34878D82A}">
                    <a16:rowId xmlns:a16="http://schemas.microsoft.com/office/drawing/2014/main" val="3496313993"/>
                  </a:ext>
                </a:extLst>
              </a:tr>
              <a:tr h="874421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Conselho possui agenda básica de trabalho?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03 </a:t>
                      </a:r>
                      <a:r>
                        <a:rPr lang="pt-BR" sz="12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 Conselhos visitados 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possuem nem Calendário de reuniões.</a:t>
                      </a:r>
                    </a:p>
                    <a:p>
                      <a:pPr marR="269875" algn="just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Muitos desconhecem inclusive a sua lei de criação e regimento.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extLst>
                  <a:ext uri="{0D108BD9-81ED-4DB2-BD59-A6C34878D82A}">
                    <a16:rowId xmlns:a16="http://schemas.microsoft.com/office/drawing/2014/main" val="702460448"/>
                  </a:ext>
                </a:extLst>
              </a:tr>
              <a:tr h="874421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Conselheiro Municipal tem conhecimento das Leis, Decretos do Sistema Único de Saúde e das suas responsabilidades enquanto Conselheiro?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03 dos Conselhos visitados disseram possuir conhecimento parcial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513" marR="43513" marT="0" marB="0"/>
                </a:tc>
                <a:extLst>
                  <a:ext uri="{0D108BD9-81ED-4DB2-BD59-A6C34878D82A}">
                    <a16:rowId xmlns:a16="http://schemas.microsoft.com/office/drawing/2014/main" val="2948930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830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9EA7C-C913-4409-B39A-D05880E5A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2363"/>
            <a:ext cx="10515600" cy="50546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r>
              <a:rPr lang="pt-BR" sz="2100" b="1" u="sng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DESAFIOS IDENTIFICADOS  A SEREM SUPERADOS PELOS CMS:</a:t>
            </a:r>
            <a:endParaRPr lang="pt-BR" sz="2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  <a:tabLst>
                <a:tab pos="2806065" algn="ctr"/>
                <a:tab pos="5612130" algn="r"/>
                <a:tab pos="449580" algn="l"/>
              </a:tabLst>
            </a:pPr>
            <a:r>
              <a:rPr lang="pt-BR" sz="17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Instrumentos constitutivos desatualizados;</a:t>
            </a:r>
            <a:endParaRPr lang="pt-BR" sz="1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  <a:tabLst>
                <a:tab pos="2806065" algn="ctr"/>
                <a:tab pos="5612130" algn="r"/>
                <a:tab pos="449580" algn="l"/>
              </a:tabLst>
            </a:pPr>
            <a:r>
              <a:rPr lang="pt-BR" sz="17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Dificuldades em ajustar a paridade e de identificar os segmentos;</a:t>
            </a:r>
            <a:endParaRPr lang="pt-BR" sz="1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Desconhecimento da Lei de Criação e do próprio Regimento Interno;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  <a:tabLst>
                <a:tab pos="2806065" algn="ctr"/>
                <a:tab pos="5612130" algn="r"/>
                <a:tab pos="449580" algn="l"/>
              </a:tabLst>
            </a:pPr>
            <a:r>
              <a:rPr lang="pt-BR" sz="17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Ausência de técnico ou responsável para as funções da Secretaria Executiva;</a:t>
            </a:r>
            <a:endParaRPr lang="pt-BR" sz="1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  <a:tabLst>
                <a:tab pos="2806065" algn="ctr"/>
                <a:tab pos="5612130" algn="r"/>
                <a:tab pos="449580" algn="l"/>
              </a:tabLst>
            </a:pPr>
            <a:r>
              <a:rPr lang="pt-BR" sz="17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Desconhecimento das atribuições do Conselho e dos Conselheiros;</a:t>
            </a:r>
            <a:endParaRPr lang="pt-BR" sz="1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  <a:tabLst>
                <a:tab pos="2806065" algn="ctr"/>
                <a:tab pos="5612130" algn="r"/>
                <a:tab pos="449580" algn="l"/>
              </a:tabLst>
            </a:pPr>
            <a:r>
              <a:rPr lang="pt-BR" sz="17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Desmotivação da comunidade para participar do CMS.</a:t>
            </a:r>
            <a:endParaRPr lang="pt-BR" sz="1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Ausência de espaço próprio com estrutura adequada para o funcionamento do CMS.</a:t>
            </a:r>
          </a:p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4249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9EA7C-C913-4409-B39A-D05880E5A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122363"/>
            <a:ext cx="9756530" cy="50546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r>
              <a:rPr lang="pt-BR" sz="2100" b="1" u="sng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RECOMENDAÇÕES</a:t>
            </a:r>
            <a:endParaRPr lang="pt-BR" sz="2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Atualizar os instrumentos de constituição do CMS (Lei de Criação)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Ajustar a paridade na Lei de Criação e demais pontos específicos como a estrutura do CMS 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Regularizar a situação da Secretária Executiva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Estabelecer dotação orçamentária específica para manutenção do CMS;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Estimular a participação da comunidade no CMS.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Estruturar fisicamente e financeiramente os CMS. (sala, computador, armário, dotação orçamentária);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  <a:tabLst>
                <a:tab pos="2806065" algn="ctr"/>
                <a:tab pos="5612130" algn="r"/>
                <a:tab pos="449580" algn="l"/>
              </a:tabLst>
            </a:pP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Realizar reuniões para leituras de Leis, Resoluções e demais materiais que norteiam o desempenho do controle social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Registrar em fotos e memória de reunião as ações desenvolvidas CMS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Publicizar as ações do CMS </a:t>
            </a: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por intermédio das mídias digitais e no site da prefeitura;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Fortalecer o desempenho dos conselheiros (cursos, oficinas, construção de agendas).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8876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4C257B4-6786-409E-A749-285365AC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199"/>
            <a:ext cx="5461259" cy="4946073"/>
          </a:xfrm>
        </p:spPr>
        <p:txBody>
          <a:bodyPr>
            <a:normAutofit/>
          </a:bodyPr>
          <a:lstStyle/>
          <a:p>
            <a:pPr algn="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sucesso nasce do querer, da determinação e persistência em se chegar a um objetivo. Mesmo não atingindo o alvo, quem busca e vence obstáculos, no mínimo fará coisas admiráveis</a:t>
            </a:r>
            <a:r>
              <a:rPr lang="pt-BR" dirty="0"/>
              <a:t>.</a:t>
            </a:r>
            <a:br>
              <a:rPr lang="pt-BR" dirty="0"/>
            </a:br>
            <a:br>
              <a:rPr lang="pt-BR" dirty="0"/>
            </a:br>
            <a:r>
              <a:rPr lang="pt-BR" sz="1200" dirty="0"/>
              <a:t>Jose de Alencar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45BA977-B8FF-45A9-AECE-E3C94BDE0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9654"/>
            <a:ext cx="65" cy="656509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26960" rIns="0" bIns="126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800" b="0" i="0" u="none" strike="noStrike" cap="none" normalizeH="0" baseline="0" dirty="0">
                <a:ln>
                  <a:noFill/>
                </a:ln>
                <a:solidFill>
                  <a:srgbClr val="78726C"/>
                </a:solidFill>
                <a:effectLst/>
                <a:latin typeface="Roboto" panose="02000000000000000000" pitchFamily="2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0" name="Picture 4" descr="Flores Imagens – Download Grátis no Freepik">
            <a:extLst>
              <a:ext uri="{FF2B5EF4-FFF2-40B4-BE49-F238E27FC236}">
                <a16:creationId xmlns:a16="http://schemas.microsoft.com/office/drawing/2014/main" id="{62CDD87D-EDDD-485F-90D9-77185FFD1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429" y="731520"/>
            <a:ext cx="2939371" cy="4412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705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1165</Words>
  <Application>Microsoft Office PowerPoint</Application>
  <PresentationFormat>Widescreen</PresentationFormat>
  <Paragraphs>218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Times New Roman</vt:lpstr>
      <vt:lpstr>Wingdings</vt:lpstr>
      <vt:lpstr>Office Theme</vt:lpstr>
      <vt:lpstr>RELATÓRIO FINAL DE MONITORAMENTO DOS CONSELHOS MUNICIPAIS DE SAÚDE – MACRORREGIÃO LESTE  </vt:lpstr>
      <vt:lpstr>Apresentação do PowerPoint</vt:lpstr>
      <vt:lpstr>Apresentação do PowerPoint</vt:lpstr>
      <vt:lpstr>CONSOLIDAÇÃO DIAGNÓSTICO SITUACIONAL DOS CONSELHOS MUNICIPAIS DE SAÚDE DA MACRORREGIÃO LESTE </vt:lpstr>
      <vt:lpstr>CONSOLIDAÇÃO DIAGNÓSTICO SITUACIONAL DOS CONSELHOS MUNICIPAIS DE SAÚDE DA MACRORREGIÃO LESTE </vt:lpstr>
      <vt:lpstr>Apresentação do PowerPoint</vt:lpstr>
      <vt:lpstr>Apresentação do PowerPoint</vt:lpstr>
      <vt:lpstr>O sucesso nasce do querer, da determinação e persistência em se chegar a um objetivo. Mesmo não atingindo o alvo, quem busca e vence obstáculos, no mínimo fará coisas admiráveis.  Jose de Alencar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PRODUTOS DA COMISSÃO DE MONITORAMENTO E COOPERAÇÃO DE  INFORMAÇÕES  TÉCNICAS  PARA  O CONTROLE SOCIAL</dc:title>
  <dc:creator>Marcus Augusto Ristow Wippel</dc:creator>
  <cp:lastModifiedBy>UsuarioLocal - SES</cp:lastModifiedBy>
  <cp:revision>40</cp:revision>
  <dcterms:created xsi:type="dcterms:W3CDTF">2022-09-12T15:32:19Z</dcterms:created>
  <dcterms:modified xsi:type="dcterms:W3CDTF">2023-11-28T23:22:37Z</dcterms:modified>
</cp:coreProperties>
</file>