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328" r:id="rId2"/>
    <p:sldId id="361" r:id="rId3"/>
    <p:sldId id="364" r:id="rId4"/>
    <p:sldId id="366" r:id="rId5"/>
    <p:sldId id="356" r:id="rId6"/>
    <p:sldId id="363" r:id="rId7"/>
    <p:sldId id="352" r:id="rId8"/>
    <p:sldId id="367" r:id="rId9"/>
    <p:sldId id="368" r:id="rId10"/>
    <p:sldId id="369"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iancarla Fontes de Almeida Santos" initials="GFdAS" lastIdx="2" clrIdx="0">
    <p:extLst>
      <p:ext uri="{19B8F6BF-5375-455C-9EA6-DF929625EA0E}">
        <p15:presenceInfo xmlns:p15="http://schemas.microsoft.com/office/powerpoint/2012/main" userId="S-1-5-21-2211328253-2920176330-3454261097-160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édio 2 - Ênfas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Estilo Mé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B9631B5-78F2-41C9-869B-9F39066F8104}" styleName="Estilo Médio 3 - Ênfase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Estilo Médio 3 - Ênfase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Estilo Médio 3 - Ênfase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2838BEF-8BB2-4498-84A7-C5851F593DF1}" styleName="Estilo Médio 4 - Ênfase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012ECD-51FC-41F1-AA8D-1B2483CD663E}" styleName="Estilo Claro 2 - Ênfase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Estilo Claro 1 - Ênfase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E25E649-3F16-4E02-A733-19D2CDBF48F0}" styleName="Estilo Médio 3 - Ênfase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5B876E85-D5F6-4442-9FE8-804B106F4075}" type="datetimeFigureOut">
              <a:rPr lang="pt-BR" smtClean="0"/>
              <a:t>28/11/2023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DFA1AF3-BAFD-435E-A64D-BF3838D78DF5}" type="slidenum">
              <a:rPr lang="pt-BR" smtClean="0"/>
              <a:t>‹nº›</a:t>
            </a:fld>
            <a:endParaRPr lang="pt-BR"/>
          </a:p>
        </p:txBody>
      </p:sp>
    </p:spTree>
    <p:extLst>
      <p:ext uri="{BB962C8B-B14F-4D97-AF65-F5344CB8AC3E}">
        <p14:creationId xmlns:p14="http://schemas.microsoft.com/office/powerpoint/2010/main" val="1525843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5B876E85-D5F6-4442-9FE8-804B106F4075}" type="datetimeFigureOut">
              <a:rPr lang="pt-BR" smtClean="0"/>
              <a:t>28/11/2023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DFA1AF3-BAFD-435E-A64D-BF3838D78DF5}" type="slidenum">
              <a:rPr lang="pt-BR" smtClean="0"/>
              <a:t>‹nº›</a:t>
            </a:fld>
            <a:endParaRPr lang="pt-BR"/>
          </a:p>
        </p:txBody>
      </p:sp>
    </p:spTree>
    <p:extLst>
      <p:ext uri="{BB962C8B-B14F-4D97-AF65-F5344CB8AC3E}">
        <p14:creationId xmlns:p14="http://schemas.microsoft.com/office/powerpoint/2010/main" val="1400927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5B876E85-D5F6-4442-9FE8-804B106F4075}" type="datetimeFigureOut">
              <a:rPr lang="pt-BR" smtClean="0"/>
              <a:t>28/11/2023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DFA1AF3-BAFD-435E-A64D-BF3838D78DF5}" type="slidenum">
              <a:rPr lang="pt-BR" smtClean="0"/>
              <a:t>‹nº›</a:t>
            </a:fld>
            <a:endParaRPr lang="pt-BR"/>
          </a:p>
        </p:txBody>
      </p:sp>
    </p:spTree>
    <p:extLst>
      <p:ext uri="{BB962C8B-B14F-4D97-AF65-F5344CB8AC3E}">
        <p14:creationId xmlns:p14="http://schemas.microsoft.com/office/powerpoint/2010/main" val="4171796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5B876E85-D5F6-4442-9FE8-804B106F4075}" type="datetimeFigureOut">
              <a:rPr lang="pt-BR" smtClean="0"/>
              <a:t>28/11/2023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DFA1AF3-BAFD-435E-A64D-BF3838D78DF5}" type="slidenum">
              <a:rPr lang="pt-BR" smtClean="0"/>
              <a:t>‹nº›</a:t>
            </a:fld>
            <a:endParaRPr lang="pt-BR"/>
          </a:p>
        </p:txBody>
      </p:sp>
    </p:spTree>
    <p:extLst>
      <p:ext uri="{BB962C8B-B14F-4D97-AF65-F5344CB8AC3E}">
        <p14:creationId xmlns:p14="http://schemas.microsoft.com/office/powerpoint/2010/main" val="3270701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5B876E85-D5F6-4442-9FE8-804B106F4075}" type="datetimeFigureOut">
              <a:rPr lang="pt-BR" smtClean="0"/>
              <a:t>28/11/2023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1DFA1AF3-BAFD-435E-A64D-BF3838D78DF5}" type="slidenum">
              <a:rPr lang="pt-BR" smtClean="0"/>
              <a:t>‹nº›</a:t>
            </a:fld>
            <a:endParaRPr lang="pt-BR"/>
          </a:p>
        </p:txBody>
      </p:sp>
    </p:spTree>
    <p:extLst>
      <p:ext uri="{BB962C8B-B14F-4D97-AF65-F5344CB8AC3E}">
        <p14:creationId xmlns:p14="http://schemas.microsoft.com/office/powerpoint/2010/main" val="3760272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5B876E85-D5F6-4442-9FE8-804B106F4075}" type="datetimeFigureOut">
              <a:rPr lang="pt-BR" smtClean="0"/>
              <a:t>28/11/2023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1DFA1AF3-BAFD-435E-A64D-BF3838D78DF5}" type="slidenum">
              <a:rPr lang="pt-BR" smtClean="0"/>
              <a:t>‹nº›</a:t>
            </a:fld>
            <a:endParaRPr lang="pt-BR"/>
          </a:p>
        </p:txBody>
      </p:sp>
    </p:spTree>
    <p:extLst>
      <p:ext uri="{BB962C8B-B14F-4D97-AF65-F5344CB8AC3E}">
        <p14:creationId xmlns:p14="http://schemas.microsoft.com/office/powerpoint/2010/main" val="1917344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Content Placeholder 5"/>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5B876E85-D5F6-4442-9FE8-804B106F4075}" type="datetimeFigureOut">
              <a:rPr lang="pt-BR" smtClean="0"/>
              <a:t>28/11/2023</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1DFA1AF3-BAFD-435E-A64D-BF3838D78DF5}" type="slidenum">
              <a:rPr lang="pt-BR" smtClean="0"/>
              <a:t>‹nº›</a:t>
            </a:fld>
            <a:endParaRPr lang="pt-BR"/>
          </a:p>
        </p:txBody>
      </p:sp>
    </p:spTree>
    <p:extLst>
      <p:ext uri="{BB962C8B-B14F-4D97-AF65-F5344CB8AC3E}">
        <p14:creationId xmlns:p14="http://schemas.microsoft.com/office/powerpoint/2010/main" val="3194387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5B876E85-D5F6-4442-9FE8-804B106F4075}" type="datetimeFigureOut">
              <a:rPr lang="pt-BR" smtClean="0"/>
              <a:t>28/11/2023</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1DFA1AF3-BAFD-435E-A64D-BF3838D78DF5}" type="slidenum">
              <a:rPr lang="pt-BR" smtClean="0"/>
              <a:t>‹nº›</a:t>
            </a:fld>
            <a:endParaRPr lang="pt-BR"/>
          </a:p>
        </p:txBody>
      </p:sp>
    </p:spTree>
    <p:extLst>
      <p:ext uri="{BB962C8B-B14F-4D97-AF65-F5344CB8AC3E}">
        <p14:creationId xmlns:p14="http://schemas.microsoft.com/office/powerpoint/2010/main" val="2169082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876E85-D5F6-4442-9FE8-804B106F4075}" type="datetimeFigureOut">
              <a:rPr lang="pt-BR" smtClean="0"/>
              <a:t>28/11/2023</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1DFA1AF3-BAFD-435E-A64D-BF3838D78DF5}" type="slidenum">
              <a:rPr lang="pt-BR" smtClean="0"/>
              <a:t>‹nº›</a:t>
            </a:fld>
            <a:endParaRPr lang="pt-BR"/>
          </a:p>
        </p:txBody>
      </p:sp>
    </p:spTree>
    <p:extLst>
      <p:ext uri="{BB962C8B-B14F-4D97-AF65-F5344CB8AC3E}">
        <p14:creationId xmlns:p14="http://schemas.microsoft.com/office/powerpoint/2010/main" val="4286976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5B876E85-D5F6-4442-9FE8-804B106F4075}" type="datetimeFigureOut">
              <a:rPr lang="pt-BR" smtClean="0"/>
              <a:t>28/11/2023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1DFA1AF3-BAFD-435E-A64D-BF3838D78DF5}" type="slidenum">
              <a:rPr lang="pt-BR" smtClean="0"/>
              <a:t>‹nº›</a:t>
            </a:fld>
            <a:endParaRPr lang="pt-BR"/>
          </a:p>
        </p:txBody>
      </p:sp>
    </p:spTree>
    <p:extLst>
      <p:ext uri="{BB962C8B-B14F-4D97-AF65-F5344CB8AC3E}">
        <p14:creationId xmlns:p14="http://schemas.microsoft.com/office/powerpoint/2010/main" val="545723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5B876E85-D5F6-4442-9FE8-804B106F4075}" type="datetimeFigureOut">
              <a:rPr lang="pt-BR" smtClean="0"/>
              <a:t>28/11/2023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1DFA1AF3-BAFD-435E-A64D-BF3838D78DF5}" type="slidenum">
              <a:rPr lang="pt-BR" smtClean="0"/>
              <a:t>‹nº›</a:t>
            </a:fld>
            <a:endParaRPr lang="pt-BR"/>
          </a:p>
        </p:txBody>
      </p:sp>
    </p:spTree>
    <p:extLst>
      <p:ext uri="{BB962C8B-B14F-4D97-AF65-F5344CB8AC3E}">
        <p14:creationId xmlns:p14="http://schemas.microsoft.com/office/powerpoint/2010/main" val="560522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876E85-D5F6-4442-9FE8-804B106F4075}" type="datetimeFigureOut">
              <a:rPr lang="pt-BR" smtClean="0"/>
              <a:t>28/11/2023</a:t>
            </a:fld>
            <a:endParaRPr lang="pt-B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FA1AF3-BAFD-435E-A64D-BF3838D78DF5}" type="slidenum">
              <a:rPr lang="pt-BR" smtClean="0"/>
              <a:t>‹nº›</a:t>
            </a:fld>
            <a:endParaRPr lang="pt-BR"/>
          </a:p>
        </p:txBody>
      </p:sp>
    </p:spTree>
    <p:extLst>
      <p:ext uri="{BB962C8B-B14F-4D97-AF65-F5344CB8AC3E}">
        <p14:creationId xmlns:p14="http://schemas.microsoft.com/office/powerpoint/2010/main" val="345956014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D06D88-70AB-4153-BD63-2CE66A999A6E}"/>
              </a:ext>
            </a:extLst>
          </p:cNvPr>
          <p:cNvSpPr>
            <a:spLocks noGrp="1"/>
          </p:cNvSpPr>
          <p:nvPr>
            <p:ph type="ctrTitle"/>
          </p:nvPr>
        </p:nvSpPr>
        <p:spPr>
          <a:xfrm>
            <a:off x="1524000" y="1122363"/>
            <a:ext cx="9144000" cy="1670713"/>
          </a:xfrm>
        </p:spPr>
        <p:txBody>
          <a:bodyPr>
            <a:normAutofit/>
          </a:bodyPr>
          <a:lstStyle/>
          <a:p>
            <a:pPr>
              <a:lnSpc>
                <a:spcPct val="100000"/>
              </a:lnSpc>
            </a:pPr>
            <a:r>
              <a:rPr lang="pt-BR" sz="1800" b="1" u="sng" dirty="0">
                <a:effectLst/>
                <a:latin typeface="Times New Roman" panose="02020603050405020304" pitchFamily="18" charset="0"/>
                <a:ea typeface="Times New Roman" panose="02020603050405020304" pitchFamily="18" charset="0"/>
              </a:rPr>
              <a:t>RELATÓRIO FINAL DE MONITORAMENTO DOS CONSELHOS MUNICIPAIS DE SAÚDE – CONSOLIDADO</a:t>
            </a:r>
            <a:endParaRPr lang="pt-BR" sz="2800" b="1" dirty="0">
              <a:latin typeface="Arial" panose="020B0604020202020204" pitchFamily="34" charset="0"/>
              <a:cs typeface="Arial" panose="020B0604020202020204" pitchFamily="34" charset="0"/>
            </a:endParaRPr>
          </a:p>
        </p:txBody>
      </p:sp>
      <p:sp>
        <p:nvSpPr>
          <p:cNvPr id="3" name="Subtítulo 2">
            <a:extLst>
              <a:ext uri="{FF2B5EF4-FFF2-40B4-BE49-F238E27FC236}">
                <a16:creationId xmlns:a16="http://schemas.microsoft.com/office/drawing/2014/main" id="{0B2BFA5E-F95E-40D1-B86A-D0CD61293930}"/>
              </a:ext>
            </a:extLst>
          </p:cNvPr>
          <p:cNvSpPr>
            <a:spLocks noGrp="1"/>
          </p:cNvSpPr>
          <p:nvPr>
            <p:ph type="subTitle" idx="1"/>
          </p:nvPr>
        </p:nvSpPr>
        <p:spPr>
          <a:xfrm>
            <a:off x="1524000" y="3602037"/>
            <a:ext cx="9144000" cy="2536295"/>
          </a:xfrm>
        </p:spPr>
        <p:txBody>
          <a:bodyPr>
            <a:normAutofit fontScale="25000" lnSpcReduction="20000"/>
          </a:bodyPr>
          <a:lstStyle/>
          <a:p>
            <a:pPr algn="l">
              <a:lnSpc>
                <a:spcPct val="120000"/>
              </a:lnSpc>
            </a:pPr>
            <a:r>
              <a:rPr lang="pt-BR" sz="5600" b="1" dirty="0">
                <a:latin typeface="Arial" panose="020B0604020202020204" pitchFamily="34" charset="0"/>
                <a:cs typeface="Arial" panose="020B0604020202020204" pitchFamily="34" charset="0"/>
              </a:rPr>
              <a:t>Membros da Comissão outubro/2023</a:t>
            </a:r>
            <a:r>
              <a:rPr lang="pt-BR" sz="5600" dirty="0">
                <a:latin typeface="Arial" panose="020B0604020202020204" pitchFamily="34" charset="0"/>
                <a:cs typeface="Arial" panose="020B0604020202020204" pitchFamily="34" charset="0"/>
              </a:rPr>
              <a:t>: </a:t>
            </a:r>
          </a:p>
          <a:p>
            <a:pPr algn="l">
              <a:lnSpc>
                <a:spcPct val="120000"/>
              </a:lnSpc>
            </a:pPr>
            <a:r>
              <a:rPr lang="pt-BR" sz="5600" dirty="0">
                <a:latin typeface="Arial" panose="020B0604020202020204" pitchFamily="34" charset="0"/>
                <a:cs typeface="Arial" panose="020B0604020202020204" pitchFamily="34" charset="0"/>
              </a:rPr>
              <a:t>Carlos Corrêa Ribeiro Neto - Segmento Governo</a:t>
            </a:r>
          </a:p>
          <a:p>
            <a:pPr algn="l">
              <a:lnSpc>
                <a:spcPct val="120000"/>
              </a:lnSpc>
            </a:pPr>
            <a:r>
              <a:rPr lang="pt-BR" sz="5600" dirty="0">
                <a:latin typeface="Arial" panose="020B0604020202020204" pitchFamily="34" charset="0"/>
                <a:cs typeface="Arial" panose="020B0604020202020204" pitchFamily="34" charset="0"/>
              </a:rPr>
              <a:t>Giancarla Fontes de Almeida Santos (Coordenadora) – Segmento Trabalhador (SISMA)</a:t>
            </a:r>
          </a:p>
          <a:p>
            <a:pPr algn="l">
              <a:lnSpc>
                <a:spcPct val="120000"/>
              </a:lnSpc>
            </a:pPr>
            <a:r>
              <a:rPr lang="pt-BR" sz="5600" dirty="0">
                <a:latin typeface="Arial" panose="020B0604020202020204" pitchFamily="34" charset="0"/>
                <a:cs typeface="Arial" panose="020B0604020202020204" pitchFamily="34" charset="0"/>
              </a:rPr>
              <a:t>Maria Elizabete da Silva – Segmento Usuário (AMDE)</a:t>
            </a:r>
          </a:p>
          <a:p>
            <a:pPr algn="l">
              <a:lnSpc>
                <a:spcPct val="120000"/>
              </a:lnSpc>
            </a:pPr>
            <a:r>
              <a:rPr lang="pt-BR" sz="5600" dirty="0">
                <a:latin typeface="Arial" panose="020B0604020202020204" pitchFamily="34" charset="0"/>
                <a:cs typeface="Arial" panose="020B0604020202020204" pitchFamily="34" charset="0"/>
              </a:rPr>
              <a:t>Pedro Reis de Oliveira (Relator) – Segmento Usuário (CENEG)</a:t>
            </a:r>
          </a:p>
          <a:p>
            <a:pPr algn="l">
              <a:lnSpc>
                <a:spcPct val="120000"/>
              </a:lnSpc>
            </a:pPr>
            <a:r>
              <a:rPr lang="pt-BR" sz="5600" b="1" dirty="0">
                <a:latin typeface="Arial" panose="020B0604020202020204" pitchFamily="34" charset="0"/>
                <a:cs typeface="Arial" panose="020B0604020202020204" pitchFamily="34" charset="0"/>
              </a:rPr>
              <a:t>Técnica Convidada</a:t>
            </a:r>
          </a:p>
          <a:p>
            <a:pPr algn="l">
              <a:lnSpc>
                <a:spcPct val="120000"/>
              </a:lnSpc>
            </a:pPr>
            <a:r>
              <a:rPr lang="pt-BR" sz="5600" dirty="0">
                <a:latin typeface="Arial" panose="020B0604020202020204" pitchFamily="34" charset="0"/>
                <a:cs typeface="Arial" panose="020B0604020202020204" pitchFamily="34" charset="0"/>
              </a:rPr>
              <a:t>Marta M.M. </a:t>
            </a:r>
            <a:r>
              <a:rPr lang="pt-BR" sz="5600" dirty="0" err="1">
                <a:latin typeface="Arial" panose="020B0604020202020204" pitchFamily="34" charset="0"/>
                <a:cs typeface="Arial" panose="020B0604020202020204" pitchFamily="34" charset="0"/>
              </a:rPr>
              <a:t>Bumlai</a:t>
            </a:r>
            <a:endParaRPr lang="pt-BR" sz="5600" dirty="0">
              <a:latin typeface="Arial" panose="020B0604020202020204" pitchFamily="34" charset="0"/>
              <a:cs typeface="Arial" panose="020B0604020202020204" pitchFamily="34" charset="0"/>
            </a:endParaRPr>
          </a:p>
          <a:p>
            <a:pPr>
              <a:lnSpc>
                <a:spcPct val="120000"/>
              </a:lnSpc>
            </a:pPr>
            <a:r>
              <a:rPr lang="pt-BR" sz="8000" dirty="0">
                <a:latin typeface="Arial" panose="020B0604020202020204" pitchFamily="34" charset="0"/>
                <a:cs typeface="Arial" panose="020B0604020202020204" pitchFamily="34" charset="0"/>
              </a:rPr>
              <a:t>		</a:t>
            </a:r>
          </a:p>
          <a:p>
            <a:endParaRPr lang="pt-BR" dirty="0"/>
          </a:p>
        </p:txBody>
      </p:sp>
      <p:pic>
        <p:nvPicPr>
          <p:cNvPr id="4" name="Imagem 1" descr="Figura1.jpg">
            <a:extLst>
              <a:ext uri="{FF2B5EF4-FFF2-40B4-BE49-F238E27FC236}">
                <a16:creationId xmlns:a16="http://schemas.microsoft.com/office/drawing/2014/main" id="{C91ABFCE-A2C3-4930-A6BD-1BB6A026091E}"/>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2692" y="255337"/>
            <a:ext cx="947731" cy="867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aixaDeTexto 5">
            <a:extLst>
              <a:ext uri="{FF2B5EF4-FFF2-40B4-BE49-F238E27FC236}">
                <a16:creationId xmlns:a16="http://schemas.microsoft.com/office/drawing/2014/main" id="{68C4050C-54D1-4086-99AF-EBE1BF953896}"/>
              </a:ext>
            </a:extLst>
          </p:cNvPr>
          <p:cNvSpPr txBox="1"/>
          <p:nvPr/>
        </p:nvSpPr>
        <p:spPr>
          <a:xfrm>
            <a:off x="2734734" y="414477"/>
            <a:ext cx="6096000" cy="707886"/>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pt-BR" altLang="pt-BR" sz="1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Governo do Estado de Mato Grosso</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pt-BR" altLang="pt-BR" sz="1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Secretaria de Estado de Saúde</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pt-BR" altLang="pt-BR" sz="1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Conselho Estadual de Saúde de Mato Grosso</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pt-BR" altLang="pt-BR" sz="10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Comissão de Monitoramento e Cooperação de  Informações  Técnicas  para  o Controle Social</a:t>
            </a:r>
          </a:p>
        </p:txBody>
      </p:sp>
    </p:spTree>
    <p:extLst>
      <p:ext uri="{BB962C8B-B14F-4D97-AF65-F5344CB8AC3E}">
        <p14:creationId xmlns:p14="http://schemas.microsoft.com/office/powerpoint/2010/main" val="2590932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id="{A2F6740C-F375-4294-8B53-BDE0698E79D2}"/>
              </a:ext>
            </a:extLst>
          </p:cNvPr>
          <p:cNvSpPr>
            <a:spLocks noGrp="1"/>
          </p:cNvSpPr>
          <p:nvPr>
            <p:ph type="title"/>
          </p:nvPr>
        </p:nvSpPr>
        <p:spPr/>
        <p:txBody>
          <a:bodyPr/>
          <a:lstStyle/>
          <a:p>
            <a:endParaRPr lang="pt-BR"/>
          </a:p>
        </p:txBody>
      </p:sp>
      <p:sp>
        <p:nvSpPr>
          <p:cNvPr id="5" name="Espaço Reservado para Conteúdo 4">
            <a:extLst>
              <a:ext uri="{FF2B5EF4-FFF2-40B4-BE49-F238E27FC236}">
                <a16:creationId xmlns:a16="http://schemas.microsoft.com/office/drawing/2014/main" id="{F869EA7C-C913-4409-B39A-D05880E5A97C}"/>
              </a:ext>
            </a:extLst>
          </p:cNvPr>
          <p:cNvSpPr>
            <a:spLocks noGrp="1"/>
          </p:cNvSpPr>
          <p:nvPr>
            <p:ph idx="1"/>
          </p:nvPr>
        </p:nvSpPr>
        <p:spPr/>
        <p:txBody>
          <a:bodyPr>
            <a:normAutofit fontScale="92500" lnSpcReduction="10000"/>
          </a:bodyPr>
          <a:lstStyle/>
          <a:p>
            <a:pPr indent="449580" algn="just">
              <a:lnSpc>
                <a:spcPct val="150000"/>
              </a:lnSpc>
            </a:pPr>
            <a:endParaRPr lang="pt-BR" sz="3500" dirty="0">
              <a:effectLst/>
              <a:latin typeface="Arial" panose="020B0604020202020204" pitchFamily="34" charset="0"/>
              <a:ea typeface="Times New Roman" panose="02020603050405020304" pitchFamily="18" charset="0"/>
              <a:cs typeface="Arial" panose="020B0604020202020204" pitchFamily="34" charset="0"/>
            </a:endParaRPr>
          </a:p>
          <a:p>
            <a:pPr marL="0" indent="0" algn="just">
              <a:lnSpc>
                <a:spcPct val="120000"/>
              </a:lnSpc>
              <a:buNone/>
              <a:tabLst>
                <a:tab pos="2806065" algn="ctr"/>
                <a:tab pos="5612130" algn="r"/>
                <a:tab pos="449580" algn="l"/>
              </a:tabLst>
            </a:pPr>
            <a:r>
              <a:rPr lang="pt-BR" i="1" dirty="0"/>
              <a:t>“EU GOSTARIA DE LHE AGRADECER PELAS INÚMERAS VEZES QUE VOCÊ ME ENXERGOU MELHOR DO QUE EU SOU. PELA SUA CAPACIDADE DE ME OLHAR DEVAGAR, JÁ QUE NESSA VIDA MUITA GENTE ME OLHOU DEPRESSA DEMAIS.”</a:t>
            </a:r>
          </a:p>
          <a:p>
            <a:pPr marL="0" indent="0" algn="r">
              <a:lnSpc>
                <a:spcPct val="120000"/>
              </a:lnSpc>
              <a:buNone/>
              <a:tabLst>
                <a:tab pos="2806065" algn="ctr"/>
                <a:tab pos="5612130" algn="r"/>
                <a:tab pos="449580" algn="l"/>
              </a:tabLst>
            </a:pPr>
            <a:r>
              <a:rPr lang="pt-BR" sz="2000" i="1" dirty="0"/>
              <a:t>Padre Fábio de Melo</a:t>
            </a:r>
          </a:p>
        </p:txBody>
      </p:sp>
      <p:sp>
        <p:nvSpPr>
          <p:cNvPr id="8" name="Espaço Reservado para Texto 7">
            <a:extLst>
              <a:ext uri="{FF2B5EF4-FFF2-40B4-BE49-F238E27FC236}">
                <a16:creationId xmlns:a16="http://schemas.microsoft.com/office/drawing/2014/main" id="{8AB85434-1074-4FD9-9457-6BC5947583E0}"/>
              </a:ext>
            </a:extLst>
          </p:cNvPr>
          <p:cNvSpPr>
            <a:spLocks noGrp="1"/>
          </p:cNvSpPr>
          <p:nvPr>
            <p:ph type="body" sz="half" idx="2"/>
          </p:nvPr>
        </p:nvSpPr>
        <p:spPr/>
        <p:txBody>
          <a:bodyPr/>
          <a:lstStyle/>
          <a:p>
            <a:endParaRPr lang="pt-BR"/>
          </a:p>
        </p:txBody>
      </p:sp>
      <p:pic>
        <p:nvPicPr>
          <p:cNvPr id="2050" name="Picture 2" descr="Quanto a verdadeira luz divina nos faz enxergar a verdadeira beleza de  estarmos vivos!! - Mundo Adaptado">
            <a:extLst>
              <a:ext uri="{FF2B5EF4-FFF2-40B4-BE49-F238E27FC236}">
                <a16:creationId xmlns:a16="http://schemas.microsoft.com/office/drawing/2014/main" id="{DA2FA999-4C2C-46EF-89AD-A944B61DF0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3536" y="920735"/>
            <a:ext cx="4158489" cy="54800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4415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1" descr="Figura1.jpg">
            <a:extLst>
              <a:ext uri="{FF2B5EF4-FFF2-40B4-BE49-F238E27FC236}">
                <a16:creationId xmlns:a16="http://schemas.microsoft.com/office/drawing/2014/main" id="{C91ABFCE-A2C3-4930-A6BD-1BB6A026091E}"/>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2692" y="255337"/>
            <a:ext cx="947731" cy="867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aixaDeTexto 5">
            <a:extLst>
              <a:ext uri="{FF2B5EF4-FFF2-40B4-BE49-F238E27FC236}">
                <a16:creationId xmlns:a16="http://schemas.microsoft.com/office/drawing/2014/main" id="{68C4050C-54D1-4086-99AF-EBE1BF953896}"/>
              </a:ext>
            </a:extLst>
          </p:cNvPr>
          <p:cNvSpPr txBox="1"/>
          <p:nvPr/>
        </p:nvSpPr>
        <p:spPr>
          <a:xfrm>
            <a:off x="2734734" y="414477"/>
            <a:ext cx="6096000" cy="707886"/>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pt-BR" altLang="pt-BR" sz="1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Governo do Estado de Mato Grosso</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pt-BR" altLang="pt-BR" sz="1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Secretaria de Estado de Saúde</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pt-BR" altLang="pt-BR" sz="1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Conselho Estadual de Saúde de Mato Grosso</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pt-BR" altLang="pt-BR" sz="10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Comissão de Monitoramento e Cooperação de  Informações  Técnicas  para  o Controle Social</a:t>
            </a:r>
          </a:p>
        </p:txBody>
      </p:sp>
      <p:sp>
        <p:nvSpPr>
          <p:cNvPr id="3" name="Título 2">
            <a:extLst>
              <a:ext uri="{FF2B5EF4-FFF2-40B4-BE49-F238E27FC236}">
                <a16:creationId xmlns:a16="http://schemas.microsoft.com/office/drawing/2014/main" id="{4478DCAD-D1C2-DB81-A67A-106F11FE1246}"/>
              </a:ext>
            </a:extLst>
          </p:cNvPr>
          <p:cNvSpPr>
            <a:spLocks noGrp="1"/>
          </p:cNvSpPr>
          <p:nvPr>
            <p:ph type="title"/>
          </p:nvPr>
        </p:nvSpPr>
        <p:spPr/>
        <p:txBody>
          <a:bodyPr/>
          <a:lstStyle/>
          <a:p>
            <a:endParaRPr lang="pt-BR" dirty="0"/>
          </a:p>
        </p:txBody>
      </p:sp>
      <p:sp>
        <p:nvSpPr>
          <p:cNvPr id="5" name="Espaço Reservado para Conteúdo 4">
            <a:extLst>
              <a:ext uri="{FF2B5EF4-FFF2-40B4-BE49-F238E27FC236}">
                <a16:creationId xmlns:a16="http://schemas.microsoft.com/office/drawing/2014/main" id="{0C323F9A-5004-D05F-3D57-54F357CF5C75}"/>
              </a:ext>
            </a:extLst>
          </p:cNvPr>
          <p:cNvSpPr>
            <a:spLocks noGrp="1"/>
          </p:cNvSpPr>
          <p:nvPr>
            <p:ph idx="1"/>
          </p:nvPr>
        </p:nvSpPr>
        <p:spPr>
          <a:xfrm>
            <a:off x="1591408" y="1485900"/>
            <a:ext cx="9425354" cy="5173120"/>
          </a:xfrm>
        </p:spPr>
        <p:txBody>
          <a:bodyPr>
            <a:normAutofit/>
          </a:bodyPr>
          <a:lstStyle/>
          <a:p>
            <a:pPr marL="0" indent="0" algn="ctr">
              <a:buNone/>
            </a:pPr>
            <a:r>
              <a:rPr lang="pt-BR" sz="2000" b="1" u="sng" dirty="0">
                <a:effectLst/>
                <a:latin typeface="Arial" panose="020B0604020202020204" pitchFamily="34" charset="0"/>
                <a:ea typeface="Times New Roman" panose="02020603050405020304" pitchFamily="18" charset="0"/>
                <a:cs typeface="Arial" panose="020B0604020202020204" pitchFamily="34" charset="0"/>
              </a:rPr>
              <a:t>Caracterização </a:t>
            </a:r>
            <a:r>
              <a:rPr lang="pt-BR" sz="2000" b="1" u="sng" dirty="0">
                <a:latin typeface="Arial" panose="020B0604020202020204" pitchFamily="34" charset="0"/>
                <a:ea typeface="Times New Roman" panose="02020603050405020304" pitchFamily="18" charset="0"/>
                <a:cs typeface="Arial" panose="020B0604020202020204" pitchFamily="34" charset="0"/>
              </a:rPr>
              <a:t>do Estado de Mato Grosso</a:t>
            </a:r>
            <a:endParaRPr lang="pt-BR" sz="2000" b="1" u="sng" dirty="0">
              <a:effectLst/>
              <a:latin typeface="Arial" panose="020B0604020202020204" pitchFamily="34" charset="0"/>
              <a:ea typeface="Times New Roman" panose="02020603050405020304" pitchFamily="18" charset="0"/>
              <a:cs typeface="Arial" panose="020B0604020202020204" pitchFamily="34" charset="0"/>
            </a:endParaRPr>
          </a:p>
          <a:p>
            <a:pPr indent="0" algn="just">
              <a:lnSpc>
                <a:spcPct val="150000"/>
              </a:lnSpc>
              <a:buNone/>
            </a:pPr>
            <a:r>
              <a:rPr lang="pt-BR" sz="2000" dirty="0">
                <a:effectLst/>
                <a:latin typeface="Arial" panose="020B0604020202020204" pitchFamily="34" charset="0"/>
                <a:ea typeface="Times New Roman" panose="02020603050405020304" pitchFamily="18" charset="0"/>
                <a:cs typeface="Arial" panose="020B0604020202020204" pitchFamily="34" charset="0"/>
              </a:rPr>
              <a:t>O contingente populacional do estado de Mato Grosso, considerando os dados oficiais do censo demográfico realizado pelo Instituto de Geografia e Estatística (IBGE) no ano de 2022, confirmam que o estado é pouco povoado, pois são:</a:t>
            </a:r>
          </a:p>
          <a:p>
            <a:pPr marL="974725" lvl="0" indent="-342900" algn="just">
              <a:buFont typeface="Wingdings" panose="05000000000000000000" pitchFamily="2" charset="2"/>
              <a:buChar char="q"/>
            </a:pPr>
            <a:r>
              <a:rPr lang="pt-BR" sz="2000" dirty="0">
                <a:effectLst/>
                <a:latin typeface="Arial" panose="020B0604020202020204" pitchFamily="34" charset="0"/>
                <a:ea typeface="Times New Roman" panose="02020603050405020304" pitchFamily="18" charset="0"/>
                <a:cs typeface="Arial" panose="020B0604020202020204" pitchFamily="34" charset="0"/>
              </a:rPr>
              <a:t>36 municípios com população abaixo de 5 mil habitantes</a:t>
            </a:r>
          </a:p>
          <a:p>
            <a:pPr marL="974725" lvl="0" indent="-342900" algn="just">
              <a:buFont typeface="Wingdings" panose="05000000000000000000" pitchFamily="2" charset="2"/>
              <a:buChar char="q"/>
            </a:pPr>
            <a:r>
              <a:rPr lang="pt-BR" sz="2000" dirty="0">
                <a:effectLst/>
                <a:latin typeface="Arial" panose="020B0604020202020204" pitchFamily="34" charset="0"/>
                <a:ea typeface="Times New Roman" panose="02020603050405020304" pitchFamily="18" charset="0"/>
                <a:cs typeface="Arial" panose="020B0604020202020204" pitchFamily="34" charset="0"/>
              </a:rPr>
              <a:t>32 municípios com população entre 5 e 10 mil habitantes </a:t>
            </a:r>
          </a:p>
          <a:p>
            <a:pPr marL="974725" lvl="0" indent="-342900" algn="just">
              <a:buFont typeface="Wingdings" panose="05000000000000000000" pitchFamily="2" charset="2"/>
              <a:buChar char="q"/>
            </a:pPr>
            <a:r>
              <a:rPr lang="pt-BR" sz="2000" dirty="0">
                <a:effectLst/>
                <a:latin typeface="Arial" panose="020B0604020202020204" pitchFamily="34" charset="0"/>
                <a:ea typeface="Times New Roman" panose="02020603050405020304" pitchFamily="18" charset="0"/>
                <a:cs typeface="Arial" panose="020B0604020202020204" pitchFamily="34" charset="0"/>
              </a:rPr>
              <a:t>33 municípios com população entre 10 e 20 mil habitantes</a:t>
            </a:r>
          </a:p>
          <a:p>
            <a:pPr marL="974725" lvl="0" indent="-342900" algn="just">
              <a:buFont typeface="Wingdings" panose="05000000000000000000" pitchFamily="2" charset="2"/>
              <a:buChar char="q"/>
            </a:pPr>
            <a:r>
              <a:rPr lang="pt-BR" sz="2000" dirty="0">
                <a:effectLst/>
                <a:latin typeface="Arial" panose="020B0604020202020204" pitchFamily="34" charset="0"/>
                <a:ea typeface="Times New Roman" panose="02020603050405020304" pitchFamily="18" charset="0"/>
                <a:cs typeface="Arial" panose="020B0604020202020204" pitchFamily="34" charset="0"/>
              </a:rPr>
              <a:t>27 municípios com população entre 20 mil e 50 mil habitantes</a:t>
            </a:r>
          </a:p>
          <a:p>
            <a:pPr marL="974725" lvl="0" indent="-342900" algn="just">
              <a:buFont typeface="Wingdings" panose="05000000000000000000" pitchFamily="2" charset="2"/>
              <a:buChar char="q"/>
            </a:pPr>
            <a:r>
              <a:rPr lang="pt-BR" sz="2000" dirty="0">
                <a:effectLst/>
                <a:latin typeface="Arial" panose="020B0604020202020204" pitchFamily="34" charset="0"/>
                <a:ea typeface="Times New Roman" panose="02020603050405020304" pitchFamily="18" charset="0"/>
                <a:cs typeface="Arial" panose="020B0604020202020204" pitchFamily="34" charset="0"/>
              </a:rPr>
              <a:t>13 municípios com população acima de 50 mil habitantes</a:t>
            </a:r>
          </a:p>
          <a:p>
            <a:pPr marL="0" indent="0" algn="just">
              <a:buNone/>
            </a:pPr>
            <a:endParaRPr lang="pt-BR" sz="20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82118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1" descr="Figura1.jpg">
            <a:extLst>
              <a:ext uri="{FF2B5EF4-FFF2-40B4-BE49-F238E27FC236}">
                <a16:creationId xmlns:a16="http://schemas.microsoft.com/office/drawing/2014/main" id="{C91ABFCE-A2C3-4930-A6BD-1BB6A026091E}"/>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2692" y="255337"/>
            <a:ext cx="947731" cy="867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aixaDeTexto 5">
            <a:extLst>
              <a:ext uri="{FF2B5EF4-FFF2-40B4-BE49-F238E27FC236}">
                <a16:creationId xmlns:a16="http://schemas.microsoft.com/office/drawing/2014/main" id="{68C4050C-54D1-4086-99AF-EBE1BF953896}"/>
              </a:ext>
            </a:extLst>
          </p:cNvPr>
          <p:cNvSpPr txBox="1"/>
          <p:nvPr/>
        </p:nvSpPr>
        <p:spPr>
          <a:xfrm>
            <a:off x="2734734" y="414477"/>
            <a:ext cx="6096000" cy="707886"/>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pt-BR" altLang="pt-BR" sz="1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Governo do Estado de Mato Grosso</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pt-BR" altLang="pt-BR" sz="1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Secretaria de Estado de Saúde</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pt-BR" altLang="pt-BR" sz="1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Conselho Estadual de Saúde de Mato Grosso</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pt-BR" altLang="pt-BR" sz="10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Comissão de Monitoramento e Cooperação de  Informações  Técnicas  para  o Controle Social</a:t>
            </a:r>
          </a:p>
        </p:txBody>
      </p:sp>
      <p:sp>
        <p:nvSpPr>
          <p:cNvPr id="3" name="Título 2">
            <a:extLst>
              <a:ext uri="{FF2B5EF4-FFF2-40B4-BE49-F238E27FC236}">
                <a16:creationId xmlns:a16="http://schemas.microsoft.com/office/drawing/2014/main" id="{4478DCAD-D1C2-DB81-A67A-106F11FE1246}"/>
              </a:ext>
            </a:extLst>
          </p:cNvPr>
          <p:cNvSpPr>
            <a:spLocks noGrp="1"/>
          </p:cNvSpPr>
          <p:nvPr>
            <p:ph type="title"/>
          </p:nvPr>
        </p:nvSpPr>
        <p:spPr/>
        <p:txBody>
          <a:bodyPr/>
          <a:lstStyle/>
          <a:p>
            <a:endParaRPr lang="pt-BR" dirty="0"/>
          </a:p>
        </p:txBody>
      </p:sp>
      <p:sp>
        <p:nvSpPr>
          <p:cNvPr id="7" name="Espaço Reservado para Conteúdo 6">
            <a:extLst>
              <a:ext uri="{FF2B5EF4-FFF2-40B4-BE49-F238E27FC236}">
                <a16:creationId xmlns:a16="http://schemas.microsoft.com/office/drawing/2014/main" id="{0A5BF164-82C5-4374-877F-3EEDE4FC2C92}"/>
              </a:ext>
            </a:extLst>
          </p:cNvPr>
          <p:cNvSpPr>
            <a:spLocks noGrp="1"/>
          </p:cNvSpPr>
          <p:nvPr>
            <p:ph idx="1"/>
          </p:nvPr>
        </p:nvSpPr>
        <p:spPr>
          <a:xfrm>
            <a:off x="6816436" y="1800476"/>
            <a:ext cx="4537364" cy="3636048"/>
          </a:xfrm>
        </p:spPr>
        <p:txBody>
          <a:bodyPr/>
          <a:lstStyle/>
          <a:p>
            <a:pPr marL="0" indent="0" algn="just">
              <a:lnSpc>
                <a:spcPct val="150000"/>
              </a:lnSpc>
              <a:buNone/>
            </a:pPr>
            <a:r>
              <a:rPr lang="pt-BR" sz="1800" dirty="0">
                <a:effectLst/>
                <a:latin typeface="Arial" panose="020B0604020202020204" pitchFamily="34" charset="0"/>
                <a:ea typeface="Times New Roman" panose="02020603050405020304" pitchFamily="18" charset="0"/>
              </a:rPr>
              <a:t>A maior parte da população está concentrada nas macrorregiões Centro Norte, Sul e Norte, respectivamente, e, em compensação, as macrorregiões Oeste e Leste são as menos populosas. </a:t>
            </a:r>
            <a:endParaRPr lang="pt-BR" dirty="0"/>
          </a:p>
        </p:txBody>
      </p:sp>
      <p:pic>
        <p:nvPicPr>
          <p:cNvPr id="5122" name="Imagem 1">
            <a:extLst>
              <a:ext uri="{FF2B5EF4-FFF2-40B4-BE49-F238E27FC236}">
                <a16:creationId xmlns:a16="http://schemas.microsoft.com/office/drawing/2014/main" id="{0C365E22-CE66-46E0-BF9F-777942D9FA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421476"/>
            <a:ext cx="5978236" cy="4355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CaixaDeTexto 9">
            <a:extLst>
              <a:ext uri="{FF2B5EF4-FFF2-40B4-BE49-F238E27FC236}">
                <a16:creationId xmlns:a16="http://schemas.microsoft.com/office/drawing/2014/main" id="{D36796BE-78CD-40F5-9BFC-98F3AF6B3393}"/>
              </a:ext>
            </a:extLst>
          </p:cNvPr>
          <p:cNvSpPr txBox="1"/>
          <p:nvPr/>
        </p:nvSpPr>
        <p:spPr>
          <a:xfrm>
            <a:off x="784380" y="5777338"/>
            <a:ext cx="6093228" cy="307777"/>
          </a:xfrm>
          <a:prstGeom prst="rect">
            <a:avLst/>
          </a:prstGeom>
          <a:noFill/>
        </p:spPr>
        <p:txBody>
          <a:bodyPr wrap="square">
            <a:spAutoFit/>
          </a:bodyPr>
          <a:lstStyle/>
          <a:p>
            <a:r>
              <a:rPr lang="pt-BR" sz="1400" dirty="0">
                <a:effectLst/>
                <a:latin typeface="Arial" panose="020B0604020202020204" pitchFamily="34" charset="0"/>
                <a:ea typeface="Times New Roman" panose="02020603050405020304" pitchFamily="18" charset="0"/>
              </a:rPr>
              <a:t>Fonte: elaborado por Santos </a:t>
            </a:r>
            <a:endParaRPr lang="pt-BR" sz="1400" dirty="0"/>
          </a:p>
        </p:txBody>
      </p:sp>
    </p:spTree>
    <p:extLst>
      <p:ext uri="{BB962C8B-B14F-4D97-AF65-F5344CB8AC3E}">
        <p14:creationId xmlns:p14="http://schemas.microsoft.com/office/powerpoint/2010/main" val="2304678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1" descr="Figura1.jpg">
            <a:extLst>
              <a:ext uri="{FF2B5EF4-FFF2-40B4-BE49-F238E27FC236}">
                <a16:creationId xmlns:a16="http://schemas.microsoft.com/office/drawing/2014/main" id="{C91ABFCE-A2C3-4930-A6BD-1BB6A026091E}"/>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2692" y="255337"/>
            <a:ext cx="947731" cy="867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aixaDeTexto 5">
            <a:extLst>
              <a:ext uri="{FF2B5EF4-FFF2-40B4-BE49-F238E27FC236}">
                <a16:creationId xmlns:a16="http://schemas.microsoft.com/office/drawing/2014/main" id="{68C4050C-54D1-4086-99AF-EBE1BF953896}"/>
              </a:ext>
            </a:extLst>
          </p:cNvPr>
          <p:cNvSpPr txBox="1"/>
          <p:nvPr/>
        </p:nvSpPr>
        <p:spPr>
          <a:xfrm>
            <a:off x="2734734" y="414477"/>
            <a:ext cx="6096000" cy="707886"/>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pt-BR" altLang="pt-BR" sz="1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Governo do Estado de Mato Grosso</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pt-BR" altLang="pt-BR" sz="1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Secretaria de Estado de Saúde</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pt-BR" altLang="pt-BR" sz="1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Conselho Estadual de Saúde de Mato Grosso</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pt-BR" altLang="pt-BR" sz="10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Comissão de Monitoramento e Cooperação de  Informações  Técnicas  para  o Controle Social</a:t>
            </a:r>
          </a:p>
        </p:txBody>
      </p:sp>
      <p:sp>
        <p:nvSpPr>
          <p:cNvPr id="3" name="Título 2">
            <a:extLst>
              <a:ext uri="{FF2B5EF4-FFF2-40B4-BE49-F238E27FC236}">
                <a16:creationId xmlns:a16="http://schemas.microsoft.com/office/drawing/2014/main" id="{4478DCAD-D1C2-DB81-A67A-106F11FE1246}"/>
              </a:ext>
            </a:extLst>
          </p:cNvPr>
          <p:cNvSpPr>
            <a:spLocks noGrp="1"/>
          </p:cNvSpPr>
          <p:nvPr>
            <p:ph type="title"/>
          </p:nvPr>
        </p:nvSpPr>
        <p:spPr/>
        <p:txBody>
          <a:bodyPr/>
          <a:lstStyle/>
          <a:p>
            <a:endParaRPr lang="pt-BR" dirty="0"/>
          </a:p>
        </p:txBody>
      </p:sp>
      <p:sp>
        <p:nvSpPr>
          <p:cNvPr id="11" name="CaixaDeTexto 10">
            <a:extLst>
              <a:ext uri="{FF2B5EF4-FFF2-40B4-BE49-F238E27FC236}">
                <a16:creationId xmlns:a16="http://schemas.microsoft.com/office/drawing/2014/main" id="{7804CDF6-021C-4A85-A52F-3B64F955EE6F}"/>
              </a:ext>
            </a:extLst>
          </p:cNvPr>
          <p:cNvSpPr txBox="1"/>
          <p:nvPr/>
        </p:nvSpPr>
        <p:spPr>
          <a:xfrm>
            <a:off x="1266557" y="1953628"/>
            <a:ext cx="9493135" cy="2950744"/>
          </a:xfrm>
          <a:prstGeom prst="rect">
            <a:avLst/>
          </a:prstGeom>
          <a:noFill/>
        </p:spPr>
        <p:txBody>
          <a:bodyPr wrap="square">
            <a:spAutoFit/>
          </a:bodyPr>
          <a:lstStyle/>
          <a:p>
            <a:pPr algn="just">
              <a:lnSpc>
                <a:spcPct val="150000"/>
              </a:lnSpc>
            </a:pPr>
            <a:r>
              <a:rPr lang="pt-BR" sz="1800" dirty="0">
                <a:effectLst/>
                <a:latin typeface="Arial" panose="020B0604020202020204" pitchFamily="34" charset="0"/>
                <a:ea typeface="Times New Roman" panose="02020603050405020304" pitchFamily="18" charset="0"/>
              </a:rPr>
              <a:t>	As consequências desses vazios refletem na capacidade de autossustentação fiscal dos municípios de pequeno porte, dificultando a implementação estrutural dos Conselhos Municipais de Saúde, garantidas em suas Leis de criação.</a:t>
            </a:r>
            <a:endParaRPr lang="pt-BR" sz="1200" dirty="0">
              <a:effectLst/>
              <a:latin typeface="Times New Roman" panose="02020603050405020304" pitchFamily="18" charset="0"/>
              <a:ea typeface="Times New Roman" panose="02020603050405020304" pitchFamily="18" charset="0"/>
            </a:endParaRPr>
          </a:p>
          <a:p>
            <a:pPr algn="just">
              <a:lnSpc>
                <a:spcPct val="150000"/>
              </a:lnSpc>
            </a:pPr>
            <a:r>
              <a:rPr lang="pt-BR" sz="1800" dirty="0">
                <a:effectLst/>
                <a:latin typeface="Arial" panose="020B0604020202020204" pitchFamily="34" charset="0"/>
                <a:ea typeface="Times New Roman" panose="02020603050405020304" pitchFamily="18" charset="0"/>
              </a:rPr>
              <a:t>	Colaborando com essa premissa, um estudo realizado pela Confederação Nacional de Municípios (2023) revela que 56% (cinquenta e seis por cento) dos municípios do estado de Mato Grosso apresentaram déficit em seu Resultado Primário no primeiro semestre de 2023.</a:t>
            </a:r>
            <a:endParaRPr lang="pt-BR"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11084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4478DCAD-D1C2-DB81-A67A-106F11FE1246}"/>
              </a:ext>
            </a:extLst>
          </p:cNvPr>
          <p:cNvSpPr>
            <a:spLocks noGrp="1"/>
          </p:cNvSpPr>
          <p:nvPr>
            <p:ph type="title"/>
          </p:nvPr>
        </p:nvSpPr>
        <p:spPr>
          <a:xfrm>
            <a:off x="1591408" y="445363"/>
            <a:ext cx="9184641" cy="707886"/>
          </a:xfrm>
        </p:spPr>
        <p:txBody>
          <a:bodyPr>
            <a:normAutofit fontScale="90000"/>
          </a:bodyPr>
          <a:lstStyle/>
          <a:p>
            <a:pPr algn="ctr"/>
            <a:r>
              <a:rPr lang="pt-BR" sz="2000" b="1" dirty="0">
                <a:solidFill>
                  <a:srgbClr val="333333"/>
                </a:solidFill>
                <a:effectLst>
                  <a:outerShdw blurRad="50800" dist="38100" algn="tr" rotWithShape="0">
                    <a:prstClr val="black">
                      <a:alpha val="40000"/>
                    </a:prstClr>
                  </a:outerShdw>
                </a:effectLst>
                <a:latin typeface="Times New Roman" panose="02020603050405020304" pitchFamily="18" charset="0"/>
              </a:rPr>
              <a:t>CONSOLIDAÇÃO DIAGNÓSTICO SITUACIONAL DOS CONSELHOS MUNICIPAIS DE SAÚDE DE MATO GROSSO</a:t>
            </a:r>
            <a:br>
              <a:rPr lang="pt-BR" sz="4400" b="1" dirty="0">
                <a:effectLst/>
                <a:latin typeface="Times New Roman" panose="02020603050405020304" pitchFamily="18" charset="0"/>
              </a:rPr>
            </a:br>
            <a:endParaRPr lang="pt-BR" dirty="0"/>
          </a:p>
        </p:txBody>
      </p:sp>
      <p:sp>
        <p:nvSpPr>
          <p:cNvPr id="5" name="Espaço Reservado para Conteúdo 4">
            <a:extLst>
              <a:ext uri="{FF2B5EF4-FFF2-40B4-BE49-F238E27FC236}">
                <a16:creationId xmlns:a16="http://schemas.microsoft.com/office/drawing/2014/main" id="{0C323F9A-5004-D05F-3D57-54F357CF5C75}"/>
              </a:ext>
            </a:extLst>
          </p:cNvPr>
          <p:cNvSpPr>
            <a:spLocks noGrp="1"/>
          </p:cNvSpPr>
          <p:nvPr>
            <p:ph idx="1"/>
          </p:nvPr>
        </p:nvSpPr>
        <p:spPr>
          <a:xfrm>
            <a:off x="1591408" y="1690688"/>
            <a:ext cx="8449408" cy="4968332"/>
          </a:xfrm>
        </p:spPr>
        <p:txBody>
          <a:bodyPr>
            <a:normAutofit/>
          </a:bodyPr>
          <a:lstStyle/>
          <a:p>
            <a:pPr marL="0" indent="0" algn="just">
              <a:buNone/>
            </a:pPr>
            <a:endParaRPr lang="pt-BR" sz="2000" dirty="0">
              <a:effectLst/>
              <a:latin typeface="Arial" panose="020B0604020202020204" pitchFamily="34" charset="0"/>
              <a:ea typeface="Times New Roman" panose="02020603050405020304" pitchFamily="18" charset="0"/>
              <a:cs typeface="Arial" panose="020B0604020202020204" pitchFamily="34" charset="0"/>
            </a:endParaRPr>
          </a:p>
          <a:p>
            <a:pPr marL="0" indent="0" algn="just">
              <a:buNone/>
            </a:pPr>
            <a:endParaRPr lang="pt-BR" sz="2000" dirty="0">
              <a:latin typeface="Arial" panose="020B0604020202020204" pitchFamily="34" charset="0"/>
              <a:ea typeface="Times New Roman" panose="02020603050405020304" pitchFamily="18" charset="0"/>
              <a:cs typeface="Arial" panose="020B0604020202020204" pitchFamily="34" charset="0"/>
            </a:endParaRPr>
          </a:p>
          <a:p>
            <a:pPr marL="0" indent="0" algn="just">
              <a:buNone/>
            </a:pPr>
            <a:endParaRPr lang="pt-BR" sz="2000" dirty="0">
              <a:effectLst/>
              <a:latin typeface="Arial" panose="020B0604020202020204" pitchFamily="34" charset="0"/>
              <a:ea typeface="Times New Roman" panose="02020603050405020304" pitchFamily="18" charset="0"/>
              <a:cs typeface="Arial" panose="020B0604020202020204" pitchFamily="34" charset="0"/>
            </a:endParaRPr>
          </a:p>
        </p:txBody>
      </p:sp>
      <p:graphicFrame>
        <p:nvGraphicFramePr>
          <p:cNvPr id="8" name="Tabela 7">
            <a:extLst>
              <a:ext uri="{FF2B5EF4-FFF2-40B4-BE49-F238E27FC236}">
                <a16:creationId xmlns:a16="http://schemas.microsoft.com/office/drawing/2014/main" id="{99922BA2-C2D4-4599-B4DD-BD67353347BC}"/>
              </a:ext>
            </a:extLst>
          </p:cNvPr>
          <p:cNvGraphicFramePr>
            <a:graphicFrameLocks noGrp="1"/>
          </p:cNvGraphicFramePr>
          <p:nvPr>
            <p:extLst>
              <p:ext uri="{D42A27DB-BD31-4B8C-83A1-F6EECF244321}">
                <p14:modId xmlns:p14="http://schemas.microsoft.com/office/powerpoint/2010/main" val="3985759166"/>
              </p:ext>
            </p:extLst>
          </p:nvPr>
        </p:nvGraphicFramePr>
        <p:xfrm>
          <a:off x="509847" y="600483"/>
          <a:ext cx="11172306" cy="5714723"/>
        </p:xfrm>
        <a:graphic>
          <a:graphicData uri="http://schemas.openxmlformats.org/drawingml/2006/table">
            <a:tbl>
              <a:tblPr firstRow="1" firstCol="1" bandRow="1">
                <a:tableStyleId>{3B4B98B0-60AC-42C2-AFA5-B58CD77FA1E5}</a:tableStyleId>
              </a:tblPr>
              <a:tblGrid>
                <a:gridCol w="3990109">
                  <a:extLst>
                    <a:ext uri="{9D8B030D-6E8A-4147-A177-3AD203B41FA5}">
                      <a16:colId xmlns:a16="http://schemas.microsoft.com/office/drawing/2014/main" val="879236368"/>
                    </a:ext>
                  </a:extLst>
                </a:gridCol>
                <a:gridCol w="1113905">
                  <a:extLst>
                    <a:ext uri="{9D8B030D-6E8A-4147-A177-3AD203B41FA5}">
                      <a16:colId xmlns:a16="http://schemas.microsoft.com/office/drawing/2014/main" val="917580195"/>
                    </a:ext>
                  </a:extLst>
                </a:gridCol>
                <a:gridCol w="1413164">
                  <a:extLst>
                    <a:ext uri="{9D8B030D-6E8A-4147-A177-3AD203B41FA5}">
                      <a16:colId xmlns:a16="http://schemas.microsoft.com/office/drawing/2014/main" val="1475562875"/>
                    </a:ext>
                  </a:extLst>
                </a:gridCol>
                <a:gridCol w="4655128">
                  <a:extLst>
                    <a:ext uri="{9D8B030D-6E8A-4147-A177-3AD203B41FA5}">
                      <a16:colId xmlns:a16="http://schemas.microsoft.com/office/drawing/2014/main" val="2534536316"/>
                    </a:ext>
                  </a:extLst>
                </a:gridCol>
              </a:tblGrid>
              <a:tr h="769426">
                <a:tc gridSpan="4">
                  <a:txBody>
                    <a:bodyPr/>
                    <a:lstStyle/>
                    <a:p>
                      <a:pPr marR="269875" algn="ctr">
                        <a:spcAft>
                          <a:spcPts val="0"/>
                        </a:spcAft>
                      </a:pPr>
                      <a:r>
                        <a:rPr lang="pt-BR" sz="1600" b="1" dirty="0">
                          <a:solidFill>
                            <a:srgbClr val="333333"/>
                          </a:solidFill>
                          <a:effectLst/>
                        </a:rPr>
                        <a:t> </a:t>
                      </a:r>
                      <a:endParaRPr lang="pt-BR" sz="1600" dirty="0">
                        <a:effectLst/>
                      </a:endParaRPr>
                    </a:p>
                    <a:p>
                      <a:pPr marR="269875" algn="ctr">
                        <a:spcAft>
                          <a:spcPts val="0"/>
                        </a:spcAft>
                      </a:pPr>
                      <a:r>
                        <a:rPr lang="pt-BR" sz="1600" b="1" dirty="0">
                          <a:solidFill>
                            <a:srgbClr val="333333"/>
                          </a:solidFill>
                          <a:effectLst/>
                        </a:rPr>
                        <a:t>I – ANÁLISE DA LEGISLAÇÃO</a:t>
                      </a:r>
                      <a:endParaRPr lang="pt-BR" sz="1600" dirty="0">
                        <a:effectLst/>
                      </a:endParaRPr>
                    </a:p>
                    <a:p>
                      <a:pPr marR="269875" algn="just"/>
                      <a:r>
                        <a:rPr lang="pt-BR" sz="1600" b="1" dirty="0">
                          <a:effectLst/>
                        </a:rPr>
                        <a:t> </a:t>
                      </a:r>
                      <a:endParaRPr lang="pt-BR" sz="1600" dirty="0">
                        <a:effectLst/>
                        <a:latin typeface="Arial" panose="020B0604020202020204" pitchFamily="34" charset="0"/>
                        <a:ea typeface="Times New Roman" panose="02020603050405020304" pitchFamily="18" charset="0"/>
                        <a:cs typeface="Arial" panose="020B0604020202020204" pitchFamily="34" charset="0"/>
                      </a:endParaRPr>
                    </a:p>
                  </a:txBody>
                  <a:tcPr marL="35602" marR="35602" marT="0" marB="0"/>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a16="http://schemas.microsoft.com/office/drawing/2014/main" val="760023408"/>
                  </a:ext>
                </a:extLst>
              </a:tr>
              <a:tr h="161599">
                <a:tc>
                  <a:txBody>
                    <a:bodyPr/>
                    <a:lstStyle/>
                    <a:p>
                      <a:pPr marR="269875" algn="just"/>
                      <a:r>
                        <a:rPr lang="pt-BR" sz="1600" b="1" dirty="0">
                          <a:solidFill>
                            <a:srgbClr val="333333"/>
                          </a:solidFill>
                          <a:effectLst/>
                        </a:rPr>
                        <a:t>DOS INSTRUMENTOS LEGAIS DO CMS</a:t>
                      </a:r>
                      <a:endParaRPr lang="pt-BR" sz="1600" dirty="0">
                        <a:effectLst/>
                        <a:latin typeface="Arial" panose="020B0604020202020204" pitchFamily="34" charset="0"/>
                        <a:ea typeface="Times New Roman" panose="02020603050405020304" pitchFamily="18" charset="0"/>
                        <a:cs typeface="Arial" panose="020B0604020202020204" pitchFamily="34" charset="0"/>
                      </a:endParaRPr>
                    </a:p>
                  </a:txBody>
                  <a:tcPr marL="35602" marR="35602" marT="0" marB="0" anchor="ctr"/>
                </a:tc>
                <a:tc>
                  <a:txBody>
                    <a:bodyPr/>
                    <a:lstStyle/>
                    <a:p>
                      <a:pPr marR="269875" algn="ctr"/>
                      <a:r>
                        <a:rPr lang="pt-BR" sz="1600" b="1" dirty="0">
                          <a:solidFill>
                            <a:srgbClr val="333333"/>
                          </a:solidFill>
                          <a:effectLst/>
                        </a:rPr>
                        <a:t>SIM</a:t>
                      </a:r>
                      <a:endParaRPr lang="pt-BR" sz="1600" dirty="0">
                        <a:effectLst/>
                        <a:latin typeface="Arial" panose="020B0604020202020204" pitchFamily="34" charset="0"/>
                        <a:ea typeface="Times New Roman" panose="02020603050405020304" pitchFamily="18" charset="0"/>
                        <a:cs typeface="Arial" panose="020B0604020202020204" pitchFamily="34" charset="0"/>
                      </a:endParaRPr>
                    </a:p>
                  </a:txBody>
                  <a:tcPr marL="35602" marR="35602" marT="0" marB="0" anchor="ctr"/>
                </a:tc>
                <a:tc>
                  <a:txBody>
                    <a:bodyPr/>
                    <a:lstStyle/>
                    <a:p>
                      <a:pPr marR="269875" algn="ctr"/>
                      <a:r>
                        <a:rPr lang="pt-BR" sz="1600" b="1" dirty="0">
                          <a:solidFill>
                            <a:srgbClr val="333333"/>
                          </a:solidFill>
                          <a:effectLst/>
                        </a:rPr>
                        <a:t>NÃO</a:t>
                      </a:r>
                      <a:endParaRPr lang="pt-BR" sz="1600" dirty="0">
                        <a:effectLst/>
                        <a:latin typeface="Arial" panose="020B0604020202020204" pitchFamily="34" charset="0"/>
                        <a:ea typeface="Times New Roman" panose="02020603050405020304" pitchFamily="18" charset="0"/>
                        <a:cs typeface="Arial" panose="020B0604020202020204" pitchFamily="34" charset="0"/>
                      </a:endParaRPr>
                    </a:p>
                  </a:txBody>
                  <a:tcPr marL="35602" marR="35602" marT="0" marB="0" anchor="ctr"/>
                </a:tc>
                <a:tc>
                  <a:txBody>
                    <a:bodyPr/>
                    <a:lstStyle/>
                    <a:p>
                      <a:pPr marR="269875" algn="ctr"/>
                      <a:r>
                        <a:rPr lang="pt-BR" sz="1600" b="1">
                          <a:solidFill>
                            <a:srgbClr val="333333"/>
                          </a:solidFill>
                          <a:effectLst/>
                        </a:rPr>
                        <a:t>OBSERVAÇÃO</a:t>
                      </a:r>
                      <a:endParaRPr lang="pt-BR" sz="1600">
                        <a:effectLst/>
                        <a:latin typeface="Arial" panose="020B0604020202020204" pitchFamily="34" charset="0"/>
                        <a:ea typeface="Times New Roman" panose="02020603050405020304" pitchFamily="18" charset="0"/>
                        <a:cs typeface="Arial" panose="020B0604020202020204" pitchFamily="34" charset="0"/>
                      </a:endParaRPr>
                    </a:p>
                  </a:txBody>
                  <a:tcPr marL="35602" marR="35602" marT="0" marB="0" anchor="ctr"/>
                </a:tc>
                <a:extLst>
                  <a:ext uri="{0D108BD9-81ED-4DB2-BD59-A6C34878D82A}">
                    <a16:rowId xmlns:a16="http://schemas.microsoft.com/office/drawing/2014/main" val="568530090"/>
                  </a:ext>
                </a:extLst>
              </a:tr>
              <a:tr h="1025901">
                <a:tc>
                  <a:txBody>
                    <a:bodyPr/>
                    <a:lstStyle/>
                    <a:p>
                      <a:pPr marR="269875" algn="just"/>
                      <a:r>
                        <a:rPr lang="pt-BR" sz="1600">
                          <a:solidFill>
                            <a:srgbClr val="333333"/>
                          </a:solidFill>
                          <a:effectLst/>
                        </a:rPr>
                        <a:t>Possui a Lei de Criação?</a:t>
                      </a:r>
                      <a:endParaRPr lang="pt-BR" sz="1600">
                        <a:effectLst/>
                        <a:latin typeface="Arial" panose="020B0604020202020204" pitchFamily="34" charset="0"/>
                        <a:ea typeface="Times New Roman" panose="02020603050405020304" pitchFamily="18" charset="0"/>
                        <a:cs typeface="Arial" panose="020B0604020202020204" pitchFamily="34" charset="0"/>
                      </a:endParaRPr>
                    </a:p>
                  </a:txBody>
                  <a:tcPr marL="35602" marR="35602" marT="0" marB="0"/>
                </a:tc>
                <a:tc>
                  <a:txBody>
                    <a:bodyPr/>
                    <a:lstStyle/>
                    <a:p>
                      <a:pPr marR="269875" algn="ctr"/>
                      <a:r>
                        <a:rPr lang="pt-BR" sz="1600" dirty="0">
                          <a:effectLst/>
                          <a:latin typeface="Arial" panose="020B0604020202020204" pitchFamily="34" charset="0"/>
                          <a:ea typeface="Times New Roman" panose="02020603050405020304" pitchFamily="18" charset="0"/>
                          <a:cs typeface="Arial" panose="020B0604020202020204" pitchFamily="34" charset="0"/>
                        </a:rPr>
                        <a:t>137</a:t>
                      </a:r>
                    </a:p>
                  </a:txBody>
                  <a:tcPr marL="68580" marR="68580" marT="0" marB="0"/>
                </a:tc>
                <a:tc>
                  <a:txBody>
                    <a:bodyPr/>
                    <a:lstStyle/>
                    <a:p>
                      <a:pPr marR="269875" algn="ctr"/>
                      <a:r>
                        <a:rPr lang="pt-BR" sz="1600" dirty="0">
                          <a:effectLst/>
                          <a:latin typeface="Arial" panose="020B0604020202020204" pitchFamily="34" charset="0"/>
                          <a:ea typeface="Times New Roman" panose="02020603050405020304" pitchFamily="18" charset="0"/>
                          <a:cs typeface="Arial" panose="020B0604020202020204" pitchFamily="34" charset="0"/>
                        </a:rPr>
                        <a:t> 01</a:t>
                      </a:r>
                    </a:p>
                  </a:txBody>
                  <a:tcPr marL="68580" marR="68580" marT="0" marB="0"/>
                </a:tc>
                <a:tc>
                  <a:txBody>
                    <a:bodyPr/>
                    <a:lstStyle/>
                    <a:p>
                      <a:r>
                        <a:rPr lang="pt-BR" sz="1000" dirty="0">
                          <a:effectLst/>
                          <a:latin typeface="Arial" panose="020B0604020202020204" pitchFamily="34" charset="0"/>
                          <a:cs typeface="Arial" panose="020B0604020202020204" pitchFamily="34" charset="0"/>
                        </a:rPr>
                        <a:t> </a:t>
                      </a:r>
                      <a:r>
                        <a:rPr lang="pt-BR" sz="1000" kern="1200" dirty="0">
                          <a:solidFill>
                            <a:schemeClr val="tx1"/>
                          </a:solidFill>
                          <a:effectLst/>
                          <a:latin typeface="Arial" panose="020B0604020202020204" pitchFamily="34" charset="0"/>
                          <a:ea typeface="+mn-ea"/>
                          <a:cs typeface="Arial" panose="020B0604020202020204" pitchFamily="34" charset="0"/>
                        </a:rPr>
                        <a:t>Em 01 dos Conselhos visitados a Lei é uma só criando todos os Conselhos Municipais</a:t>
                      </a:r>
                    </a:p>
                    <a:p>
                      <a:r>
                        <a:rPr lang="pt-BR" sz="1000" kern="1200" dirty="0">
                          <a:solidFill>
                            <a:schemeClr val="tx1"/>
                          </a:solidFill>
                          <a:effectLst/>
                          <a:latin typeface="Arial" panose="020B0604020202020204" pitchFamily="34" charset="0"/>
                          <a:ea typeface="+mn-ea"/>
                          <a:cs typeface="Arial" panose="020B0604020202020204" pitchFamily="34" charset="0"/>
                        </a:rPr>
                        <a:t> Em 03 dos Conselhos visitados não foi possível a análise pois a Lei de criação não foi localizada</a:t>
                      </a:r>
                      <a:endParaRPr lang="pt-BR" sz="1000" dirty="0">
                        <a:effectLst/>
                        <a:latin typeface="Arial" panose="020B0604020202020204" pitchFamily="34" charset="0"/>
                        <a:ea typeface="Times New Roman" panose="02020603050405020304" pitchFamily="18" charset="0"/>
                        <a:cs typeface="Arial" panose="020B0604020202020204" pitchFamily="34" charset="0"/>
                      </a:endParaRPr>
                    </a:p>
                  </a:txBody>
                  <a:tcPr marL="35602" marR="35602" marT="0" marB="0"/>
                </a:tc>
                <a:extLst>
                  <a:ext uri="{0D108BD9-81ED-4DB2-BD59-A6C34878D82A}">
                    <a16:rowId xmlns:a16="http://schemas.microsoft.com/office/drawing/2014/main" val="1774091975"/>
                  </a:ext>
                </a:extLst>
              </a:tr>
              <a:tr h="256475">
                <a:tc>
                  <a:txBody>
                    <a:bodyPr/>
                    <a:lstStyle/>
                    <a:p>
                      <a:pPr marR="269875" algn="just"/>
                      <a:r>
                        <a:rPr lang="pt-BR" sz="1600">
                          <a:solidFill>
                            <a:srgbClr val="333333"/>
                          </a:solidFill>
                          <a:effectLst/>
                        </a:rPr>
                        <a:t>Possui Regimento Interno?</a:t>
                      </a:r>
                      <a:endParaRPr lang="pt-BR" sz="1600">
                        <a:effectLst/>
                        <a:latin typeface="Arial" panose="020B0604020202020204" pitchFamily="34" charset="0"/>
                        <a:ea typeface="Times New Roman" panose="02020603050405020304" pitchFamily="18" charset="0"/>
                        <a:cs typeface="Arial" panose="020B0604020202020204" pitchFamily="34" charset="0"/>
                      </a:endParaRPr>
                    </a:p>
                  </a:txBody>
                  <a:tcPr marL="35602" marR="35602" marT="0" marB="0"/>
                </a:tc>
                <a:tc>
                  <a:txBody>
                    <a:bodyPr/>
                    <a:lstStyle/>
                    <a:p>
                      <a:pPr marR="269875" algn="ctr"/>
                      <a:r>
                        <a:rPr lang="pt-BR" sz="1600" dirty="0">
                          <a:effectLst/>
                          <a:latin typeface="Arial" panose="020B0604020202020204" pitchFamily="34" charset="0"/>
                          <a:ea typeface="Times New Roman" panose="02020603050405020304" pitchFamily="18" charset="0"/>
                          <a:cs typeface="Arial" panose="020B0604020202020204" pitchFamily="34" charset="0"/>
                        </a:rPr>
                        <a:t>122</a:t>
                      </a:r>
                    </a:p>
                  </a:txBody>
                  <a:tcPr marL="68580" marR="68580" marT="0" marB="0"/>
                </a:tc>
                <a:tc>
                  <a:txBody>
                    <a:bodyPr/>
                    <a:lstStyle/>
                    <a:p>
                      <a:pPr marR="269875" algn="ctr"/>
                      <a:r>
                        <a:rPr lang="pt-BR" sz="1600" dirty="0">
                          <a:effectLst/>
                          <a:latin typeface="Arial" panose="020B0604020202020204" pitchFamily="34" charset="0"/>
                          <a:ea typeface="Times New Roman" panose="02020603050405020304" pitchFamily="18" charset="0"/>
                          <a:cs typeface="Arial" panose="020B0604020202020204" pitchFamily="34" charset="0"/>
                        </a:rPr>
                        <a:t>15</a:t>
                      </a:r>
                    </a:p>
                  </a:txBody>
                  <a:tcPr marL="68580" marR="68580" marT="0" marB="0"/>
                </a:tc>
                <a:tc>
                  <a:txBody>
                    <a:bodyPr/>
                    <a:lstStyle/>
                    <a:p>
                      <a:pPr marR="269875" algn="just"/>
                      <a:r>
                        <a:rPr lang="pt-BR" sz="1000" dirty="0">
                          <a:effectLst/>
                          <a:latin typeface="Arial" panose="020B0604020202020204" pitchFamily="34" charset="0"/>
                          <a:cs typeface="Arial" panose="020B0604020202020204" pitchFamily="34" charset="0"/>
                        </a:rPr>
                        <a:t> Em 04 dos Conselhos visitados não foi possível a análise por não ter sido localizado.</a:t>
                      </a:r>
                      <a:endParaRPr lang="pt-BR" sz="1000" dirty="0">
                        <a:effectLst/>
                        <a:latin typeface="Arial" panose="020B0604020202020204" pitchFamily="34" charset="0"/>
                        <a:ea typeface="Times New Roman" panose="02020603050405020304" pitchFamily="18" charset="0"/>
                        <a:cs typeface="Arial" panose="020B0604020202020204" pitchFamily="34" charset="0"/>
                      </a:endParaRPr>
                    </a:p>
                  </a:txBody>
                  <a:tcPr marL="35602" marR="35602" marT="0" marB="0"/>
                </a:tc>
                <a:extLst>
                  <a:ext uri="{0D108BD9-81ED-4DB2-BD59-A6C34878D82A}">
                    <a16:rowId xmlns:a16="http://schemas.microsoft.com/office/drawing/2014/main" val="3762142217"/>
                  </a:ext>
                </a:extLst>
              </a:tr>
              <a:tr h="729775">
                <a:tc>
                  <a:txBody>
                    <a:bodyPr/>
                    <a:lstStyle/>
                    <a:p>
                      <a:pPr marR="269875" algn="just"/>
                      <a:r>
                        <a:rPr lang="pt-BR" sz="1600" dirty="0">
                          <a:solidFill>
                            <a:srgbClr val="333333"/>
                          </a:solidFill>
                          <a:effectLst/>
                        </a:rPr>
                        <a:t>Possui Secretaria executiva em sua estrutura?</a:t>
                      </a:r>
                      <a:endParaRPr lang="pt-BR" sz="1600" dirty="0">
                        <a:effectLst/>
                        <a:latin typeface="Arial" panose="020B0604020202020204" pitchFamily="34" charset="0"/>
                        <a:ea typeface="Times New Roman" panose="02020603050405020304" pitchFamily="18" charset="0"/>
                        <a:cs typeface="Arial" panose="020B0604020202020204" pitchFamily="34" charset="0"/>
                      </a:endParaRPr>
                    </a:p>
                  </a:txBody>
                  <a:tcPr marL="35602" marR="35602" marT="0" marB="0"/>
                </a:tc>
                <a:tc>
                  <a:txBody>
                    <a:bodyPr/>
                    <a:lstStyle/>
                    <a:p>
                      <a:pPr marR="269875" algn="ctr"/>
                      <a:r>
                        <a:rPr lang="pt-BR" sz="1600" dirty="0">
                          <a:effectLst/>
                          <a:latin typeface="Arial" panose="020B0604020202020204" pitchFamily="34" charset="0"/>
                          <a:ea typeface="Times New Roman" panose="02020603050405020304" pitchFamily="18" charset="0"/>
                          <a:cs typeface="Arial" panose="020B0604020202020204" pitchFamily="34" charset="0"/>
                        </a:rPr>
                        <a:t>126</a:t>
                      </a:r>
                    </a:p>
                  </a:txBody>
                  <a:tcPr marL="68580" marR="68580" marT="0" marB="0"/>
                </a:tc>
                <a:tc>
                  <a:txBody>
                    <a:bodyPr/>
                    <a:lstStyle/>
                    <a:p>
                      <a:pPr marR="269875" algn="ctr"/>
                      <a:r>
                        <a:rPr lang="pt-BR" sz="1600" dirty="0">
                          <a:effectLst/>
                          <a:latin typeface="Arial" panose="020B0604020202020204" pitchFamily="34" charset="0"/>
                          <a:ea typeface="Times New Roman" panose="02020603050405020304" pitchFamily="18" charset="0"/>
                          <a:cs typeface="Arial" panose="020B0604020202020204" pitchFamily="34" charset="0"/>
                        </a:rPr>
                        <a:t>12</a:t>
                      </a:r>
                    </a:p>
                  </a:txBody>
                  <a:tcPr marL="68580" marR="68580" marT="0" marB="0"/>
                </a:tc>
                <a:tc>
                  <a:txBody>
                    <a:bodyPr/>
                    <a:lstStyle/>
                    <a:p>
                      <a:r>
                        <a:rPr lang="pt-BR" sz="1000" dirty="0">
                          <a:effectLst/>
                          <a:latin typeface="Arial" panose="020B0604020202020204" pitchFamily="34" charset="0"/>
                          <a:cs typeface="Arial" panose="020B0604020202020204" pitchFamily="34" charset="0"/>
                        </a:rPr>
                        <a:t> </a:t>
                      </a:r>
                      <a:r>
                        <a:rPr lang="pt-BR" sz="1000" kern="1200" dirty="0">
                          <a:solidFill>
                            <a:schemeClr val="tx1"/>
                          </a:solidFill>
                          <a:effectLst/>
                          <a:latin typeface="Arial" panose="020B0604020202020204" pitchFamily="34" charset="0"/>
                          <a:ea typeface="+mn-ea"/>
                          <a:cs typeface="Arial" panose="020B0604020202020204" pitchFamily="34" charset="0"/>
                        </a:rPr>
                        <a:t>Em dos 01 dos Conselhos visitados está contemplada no Regimento Interno em discordância com a Lei de Criação</a:t>
                      </a:r>
                    </a:p>
                    <a:p>
                      <a:r>
                        <a:rPr lang="pt-BR" sz="1000" kern="1200" dirty="0">
                          <a:solidFill>
                            <a:schemeClr val="tx1"/>
                          </a:solidFill>
                          <a:effectLst/>
                          <a:latin typeface="Arial" panose="020B0604020202020204" pitchFamily="34" charset="0"/>
                          <a:ea typeface="+mn-ea"/>
                          <a:cs typeface="Arial" panose="020B0604020202020204" pitchFamily="34" charset="0"/>
                        </a:rPr>
                        <a:t> Em 03 dos Conselhos visitados não foi possível a análise pois a Lei de criação não foi localizada</a:t>
                      </a:r>
                    </a:p>
                    <a:p>
                      <a:pPr marR="269875" algn="just"/>
                      <a:endParaRPr lang="pt-BR" sz="1000" dirty="0">
                        <a:effectLst/>
                        <a:latin typeface="Arial" panose="020B0604020202020204" pitchFamily="34" charset="0"/>
                        <a:ea typeface="Times New Roman" panose="02020603050405020304" pitchFamily="18" charset="0"/>
                        <a:cs typeface="Arial" panose="020B0604020202020204" pitchFamily="34" charset="0"/>
                      </a:endParaRPr>
                    </a:p>
                  </a:txBody>
                  <a:tcPr marL="35602" marR="35602" marT="0" marB="0"/>
                </a:tc>
                <a:extLst>
                  <a:ext uri="{0D108BD9-81ED-4DB2-BD59-A6C34878D82A}">
                    <a16:rowId xmlns:a16="http://schemas.microsoft.com/office/drawing/2014/main" val="2101608850"/>
                  </a:ext>
                </a:extLst>
              </a:tr>
              <a:tr h="972589">
                <a:tc>
                  <a:txBody>
                    <a:bodyPr/>
                    <a:lstStyle/>
                    <a:p>
                      <a:pPr marR="269875" algn="just"/>
                      <a:r>
                        <a:rPr lang="pt-BR" sz="1600">
                          <a:solidFill>
                            <a:srgbClr val="333333"/>
                          </a:solidFill>
                          <a:effectLst/>
                        </a:rPr>
                        <a:t>Possui Ouvidoria em sua estrutura?</a:t>
                      </a:r>
                      <a:endParaRPr lang="pt-BR" sz="1600">
                        <a:effectLst/>
                        <a:latin typeface="Arial" panose="020B0604020202020204" pitchFamily="34" charset="0"/>
                        <a:ea typeface="Times New Roman" panose="02020603050405020304" pitchFamily="18" charset="0"/>
                        <a:cs typeface="Arial" panose="020B0604020202020204" pitchFamily="34" charset="0"/>
                      </a:endParaRPr>
                    </a:p>
                  </a:txBody>
                  <a:tcPr marL="35602" marR="35602" marT="0" marB="0"/>
                </a:tc>
                <a:tc>
                  <a:txBody>
                    <a:bodyPr/>
                    <a:lstStyle/>
                    <a:p>
                      <a:pPr marR="269875" algn="ctr"/>
                      <a:r>
                        <a:rPr lang="pt-BR" sz="1600" dirty="0">
                          <a:effectLst/>
                          <a:latin typeface="Arial" panose="020B0604020202020204" pitchFamily="34" charset="0"/>
                          <a:ea typeface="Times New Roman" panose="02020603050405020304" pitchFamily="18" charset="0"/>
                          <a:cs typeface="Arial" panose="020B0604020202020204" pitchFamily="34" charset="0"/>
                        </a:rPr>
                        <a:t>67</a:t>
                      </a:r>
                    </a:p>
                  </a:txBody>
                  <a:tcPr marL="68580" marR="68580" marT="0" marB="0"/>
                </a:tc>
                <a:tc>
                  <a:txBody>
                    <a:bodyPr/>
                    <a:lstStyle/>
                    <a:p>
                      <a:pPr marR="269875" algn="ctr"/>
                      <a:r>
                        <a:rPr lang="pt-BR" sz="1600" dirty="0">
                          <a:effectLst/>
                          <a:latin typeface="Arial" panose="020B0604020202020204" pitchFamily="34" charset="0"/>
                          <a:ea typeface="Times New Roman" panose="02020603050405020304" pitchFamily="18" charset="0"/>
                          <a:cs typeface="Arial" panose="020B0604020202020204" pitchFamily="34" charset="0"/>
                        </a:rPr>
                        <a:t>71</a:t>
                      </a:r>
                    </a:p>
                  </a:txBody>
                  <a:tcPr marL="68580" marR="68580" marT="0" marB="0"/>
                </a:tc>
                <a:tc>
                  <a:txBody>
                    <a:bodyPr/>
                    <a:lstStyle/>
                    <a:p>
                      <a:r>
                        <a:rPr lang="pt-BR" sz="1000" dirty="0">
                          <a:effectLst/>
                          <a:latin typeface="Arial" panose="020B0604020202020204" pitchFamily="34" charset="0"/>
                          <a:cs typeface="Arial" panose="020B0604020202020204" pitchFamily="34" charset="0"/>
                        </a:rPr>
                        <a:t> </a:t>
                      </a:r>
                      <a:r>
                        <a:rPr lang="pt-BR" sz="1000" kern="1200" dirty="0">
                          <a:solidFill>
                            <a:schemeClr val="tx1"/>
                          </a:solidFill>
                          <a:effectLst/>
                          <a:latin typeface="Arial" panose="020B0604020202020204" pitchFamily="34" charset="0"/>
                          <a:ea typeface="+mn-ea"/>
                          <a:cs typeface="Arial" panose="020B0604020202020204" pitchFamily="34" charset="0"/>
                        </a:rPr>
                        <a:t>Em 03 dos Conselhos visitados está contemplada no Regimento Interno em discordância com a Lei de Criação </a:t>
                      </a:r>
                    </a:p>
                    <a:p>
                      <a:r>
                        <a:rPr lang="pt-BR" sz="1000" kern="1200" dirty="0">
                          <a:solidFill>
                            <a:schemeClr val="tx1"/>
                          </a:solidFill>
                          <a:effectLst/>
                          <a:latin typeface="Arial" panose="020B0604020202020204" pitchFamily="34" charset="0"/>
                          <a:ea typeface="+mn-ea"/>
                          <a:cs typeface="Arial" panose="020B0604020202020204" pitchFamily="34" charset="0"/>
                        </a:rPr>
                        <a:t>Em um dos Conselhos visitados não foi possível a análise pois a Lei de criação não foi localizada</a:t>
                      </a:r>
                    </a:p>
                    <a:p>
                      <a:pPr marR="269875" algn="just"/>
                      <a:endParaRPr lang="pt-BR" sz="1000" dirty="0">
                        <a:effectLst/>
                        <a:latin typeface="Arial" panose="020B0604020202020204" pitchFamily="34" charset="0"/>
                        <a:ea typeface="Times New Roman" panose="02020603050405020304" pitchFamily="18" charset="0"/>
                        <a:cs typeface="Arial" panose="020B0604020202020204" pitchFamily="34" charset="0"/>
                      </a:endParaRPr>
                    </a:p>
                  </a:txBody>
                  <a:tcPr marL="35602" marR="35602" marT="0" marB="0"/>
                </a:tc>
                <a:extLst>
                  <a:ext uri="{0D108BD9-81ED-4DB2-BD59-A6C34878D82A}">
                    <a16:rowId xmlns:a16="http://schemas.microsoft.com/office/drawing/2014/main" val="1766518298"/>
                  </a:ext>
                </a:extLst>
              </a:tr>
              <a:tr h="512951">
                <a:tc>
                  <a:txBody>
                    <a:bodyPr/>
                    <a:lstStyle/>
                    <a:p>
                      <a:pPr marR="269875" algn="just"/>
                      <a:r>
                        <a:rPr lang="pt-BR" sz="1600" dirty="0">
                          <a:solidFill>
                            <a:srgbClr val="333333"/>
                          </a:solidFill>
                          <a:effectLst/>
                        </a:rPr>
                        <a:t>A paridade é respeitada?</a:t>
                      </a:r>
                      <a:endParaRPr lang="pt-BR" sz="1600" dirty="0">
                        <a:effectLst/>
                        <a:latin typeface="Arial" panose="020B0604020202020204" pitchFamily="34" charset="0"/>
                        <a:ea typeface="Times New Roman" panose="02020603050405020304" pitchFamily="18" charset="0"/>
                        <a:cs typeface="Arial" panose="020B0604020202020204" pitchFamily="34" charset="0"/>
                      </a:endParaRPr>
                    </a:p>
                  </a:txBody>
                  <a:tcPr marL="35602" marR="35602" marT="0" marB="0"/>
                </a:tc>
                <a:tc>
                  <a:txBody>
                    <a:bodyPr/>
                    <a:lstStyle/>
                    <a:p>
                      <a:pPr marR="269875" algn="ctr"/>
                      <a:r>
                        <a:rPr lang="pt-BR" sz="1600" dirty="0">
                          <a:effectLst/>
                          <a:latin typeface="Arial" panose="020B0604020202020204" pitchFamily="34" charset="0"/>
                          <a:ea typeface="Times New Roman" panose="02020603050405020304" pitchFamily="18" charset="0"/>
                          <a:cs typeface="Arial" panose="020B0604020202020204" pitchFamily="34" charset="0"/>
                        </a:rPr>
                        <a:t>98</a:t>
                      </a:r>
                    </a:p>
                  </a:txBody>
                  <a:tcPr marL="68580" marR="68580" marT="0" marB="0"/>
                </a:tc>
                <a:tc>
                  <a:txBody>
                    <a:bodyPr/>
                    <a:lstStyle/>
                    <a:p>
                      <a:pPr marR="269875" algn="ctr"/>
                      <a:r>
                        <a:rPr lang="pt-BR" sz="1600" dirty="0">
                          <a:effectLst/>
                          <a:latin typeface="Arial" panose="020B0604020202020204" pitchFamily="34" charset="0"/>
                          <a:ea typeface="Times New Roman" panose="02020603050405020304" pitchFamily="18" charset="0"/>
                          <a:cs typeface="Arial" panose="020B0604020202020204" pitchFamily="34" charset="0"/>
                        </a:rPr>
                        <a:t>42</a:t>
                      </a:r>
                    </a:p>
                  </a:txBody>
                  <a:tcPr marL="68580" marR="68580" marT="0" marB="0"/>
                </a:tc>
                <a:tc>
                  <a:txBody>
                    <a:bodyPr/>
                    <a:lstStyle/>
                    <a:p>
                      <a:pPr algn="just"/>
                      <a:r>
                        <a:rPr lang="pt-BR" sz="1000" dirty="0">
                          <a:solidFill>
                            <a:srgbClr val="333333"/>
                          </a:solidFill>
                          <a:effectLst/>
                          <a:latin typeface="Arial" panose="020B0604020202020204" pitchFamily="34" charset="0"/>
                          <a:cs typeface="Arial" panose="020B0604020202020204" pitchFamily="34" charset="0"/>
                        </a:rPr>
                        <a:t>Em 01 dos Conselhos visitados, está apenas no Regimento Interno</a:t>
                      </a:r>
                    </a:p>
                    <a:p>
                      <a:pPr marL="0" marR="0" lvl="0" indent="0" algn="just" defTabSz="914400" rtl="0" eaLnBrk="1" fontAlgn="auto" latinLnBrk="0" hangingPunct="1">
                        <a:lnSpc>
                          <a:spcPct val="100000"/>
                        </a:lnSpc>
                        <a:spcBef>
                          <a:spcPts val="0"/>
                        </a:spcBef>
                        <a:spcAft>
                          <a:spcPts val="0"/>
                        </a:spcAft>
                        <a:buClrTx/>
                        <a:buSzTx/>
                        <a:buFontTx/>
                        <a:buNone/>
                        <a:tabLst/>
                        <a:defRPr/>
                      </a:pPr>
                      <a:r>
                        <a:rPr lang="pt-BR" sz="1000" kern="1200" dirty="0">
                          <a:solidFill>
                            <a:schemeClr val="tx1"/>
                          </a:solidFill>
                          <a:effectLst/>
                          <a:latin typeface="Arial" panose="020B0604020202020204" pitchFamily="34" charset="0"/>
                          <a:ea typeface="+mn-ea"/>
                          <a:cs typeface="Arial" panose="020B0604020202020204" pitchFamily="34" charset="0"/>
                        </a:rPr>
                        <a:t>Em um dos Conselhos visitados não foi possível a análise pois a Lei de criação não foi localizada</a:t>
                      </a:r>
                    </a:p>
                    <a:p>
                      <a:pPr algn="just"/>
                      <a:endParaRPr lang="pt-BR" sz="1000" dirty="0">
                        <a:effectLst/>
                        <a:latin typeface="Arial" panose="020B0604020202020204" pitchFamily="34" charset="0"/>
                        <a:ea typeface="Times New Roman" panose="02020603050405020304" pitchFamily="18" charset="0"/>
                        <a:cs typeface="Arial" panose="020B0604020202020204" pitchFamily="34" charset="0"/>
                      </a:endParaRPr>
                    </a:p>
                  </a:txBody>
                  <a:tcPr marL="35602" marR="35602" marT="0" marB="0"/>
                </a:tc>
                <a:extLst>
                  <a:ext uri="{0D108BD9-81ED-4DB2-BD59-A6C34878D82A}">
                    <a16:rowId xmlns:a16="http://schemas.microsoft.com/office/drawing/2014/main" val="2469873719"/>
                  </a:ext>
                </a:extLst>
              </a:tr>
              <a:tr h="538887">
                <a:tc>
                  <a:txBody>
                    <a:bodyPr/>
                    <a:lstStyle/>
                    <a:p>
                      <a:pPr marR="269875" algn="just"/>
                      <a:r>
                        <a:rPr lang="pt-BR" sz="1600" dirty="0">
                          <a:solidFill>
                            <a:srgbClr val="333333"/>
                          </a:solidFill>
                          <a:effectLst/>
                        </a:rPr>
                        <a:t>Possui dotação orçamentária garantida na Lei?</a:t>
                      </a:r>
                      <a:endParaRPr lang="pt-BR" sz="1600" dirty="0">
                        <a:effectLst/>
                        <a:latin typeface="Arial" panose="020B0604020202020204" pitchFamily="34" charset="0"/>
                        <a:ea typeface="Times New Roman" panose="02020603050405020304" pitchFamily="18" charset="0"/>
                        <a:cs typeface="Arial" panose="020B0604020202020204" pitchFamily="34" charset="0"/>
                      </a:endParaRPr>
                    </a:p>
                  </a:txBody>
                  <a:tcPr marL="35602" marR="35602" marT="0" marB="0"/>
                </a:tc>
                <a:tc>
                  <a:txBody>
                    <a:bodyPr/>
                    <a:lstStyle/>
                    <a:p>
                      <a:pPr marR="269875" algn="ctr"/>
                      <a:r>
                        <a:rPr lang="pt-BR" sz="1600" dirty="0">
                          <a:effectLst/>
                          <a:latin typeface="Arial" panose="020B0604020202020204" pitchFamily="34" charset="0"/>
                          <a:ea typeface="Times New Roman" panose="02020603050405020304" pitchFamily="18" charset="0"/>
                          <a:cs typeface="Arial" panose="020B0604020202020204" pitchFamily="34" charset="0"/>
                        </a:rPr>
                        <a:t>78</a:t>
                      </a:r>
                    </a:p>
                  </a:txBody>
                  <a:tcPr marL="68580" marR="68580" marT="0" marB="0"/>
                </a:tc>
                <a:tc>
                  <a:txBody>
                    <a:bodyPr/>
                    <a:lstStyle/>
                    <a:p>
                      <a:pPr marR="269875" algn="ctr"/>
                      <a:r>
                        <a:rPr lang="pt-BR" sz="1600" dirty="0">
                          <a:effectLst/>
                          <a:latin typeface="Arial" panose="020B0604020202020204" pitchFamily="34" charset="0"/>
                          <a:ea typeface="Times New Roman" panose="02020603050405020304" pitchFamily="18" charset="0"/>
                          <a:cs typeface="Arial" panose="020B0604020202020204" pitchFamily="34" charset="0"/>
                        </a:rPr>
                        <a:t>61</a:t>
                      </a:r>
                    </a:p>
                  </a:txBody>
                  <a:tcPr marL="68580" marR="68580" marT="0" marB="0"/>
                </a:tc>
                <a:tc>
                  <a:txBody>
                    <a:bodyPr/>
                    <a:lstStyle/>
                    <a:p>
                      <a:pPr algn="just"/>
                      <a:r>
                        <a:rPr lang="pt-BR" sz="1000" dirty="0">
                          <a:solidFill>
                            <a:srgbClr val="333333"/>
                          </a:solidFill>
                          <a:effectLst/>
                          <a:latin typeface="Arial" panose="020B0604020202020204" pitchFamily="34" charset="0"/>
                          <a:ea typeface="Times New Roman" panose="02020603050405020304" pitchFamily="18" charset="0"/>
                        </a:rPr>
                        <a:t>Em 01 dos Conselhos visitados não foi possível a análise pois a Lei de criação não foi localizada</a:t>
                      </a:r>
                      <a:endParaRPr lang="pt-BR" sz="1000" dirty="0">
                        <a:effectLst/>
                        <a:latin typeface="Times New Roman" panose="02020603050405020304" pitchFamily="18" charset="0"/>
                        <a:ea typeface="Times New Roman" panose="02020603050405020304" pitchFamily="18" charset="0"/>
                      </a:endParaRPr>
                    </a:p>
                    <a:p>
                      <a:pPr marR="269875" algn="just"/>
                      <a:r>
                        <a:rPr lang="pt-BR" sz="1000" dirty="0">
                          <a:effectLst/>
                          <a:latin typeface="Arial" panose="020B0604020202020204" pitchFamily="34" charset="0"/>
                          <a:ea typeface="Times New Roman" panose="02020603050405020304" pitchFamily="18" charset="0"/>
                        </a:rPr>
                        <a:t> </a:t>
                      </a:r>
                      <a:endParaRPr lang="pt-BR" sz="1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855308157"/>
                  </a:ext>
                </a:extLst>
              </a:tr>
              <a:tr h="380056">
                <a:tc>
                  <a:txBody>
                    <a:bodyPr/>
                    <a:lstStyle/>
                    <a:p>
                      <a:pPr marR="269875" algn="just"/>
                      <a:r>
                        <a:rPr lang="pt-BR" sz="1600">
                          <a:solidFill>
                            <a:srgbClr val="333333"/>
                          </a:solidFill>
                          <a:effectLst/>
                        </a:rPr>
                        <a:t>A presidência do CMS é escolhida por eleição?</a:t>
                      </a:r>
                      <a:endParaRPr lang="pt-BR" sz="1600">
                        <a:effectLst/>
                        <a:latin typeface="Arial" panose="020B0604020202020204" pitchFamily="34" charset="0"/>
                        <a:ea typeface="Times New Roman" panose="02020603050405020304" pitchFamily="18" charset="0"/>
                        <a:cs typeface="Arial" panose="020B0604020202020204" pitchFamily="34" charset="0"/>
                      </a:endParaRPr>
                    </a:p>
                  </a:txBody>
                  <a:tcPr marL="35602" marR="35602" marT="0" marB="0"/>
                </a:tc>
                <a:tc>
                  <a:txBody>
                    <a:bodyPr/>
                    <a:lstStyle/>
                    <a:p>
                      <a:pPr marR="269875" algn="ctr"/>
                      <a:r>
                        <a:rPr lang="pt-BR" sz="1600" dirty="0">
                          <a:effectLst/>
                          <a:latin typeface="Arial" panose="020B0604020202020204" pitchFamily="34" charset="0"/>
                          <a:ea typeface="Times New Roman" panose="02020603050405020304" pitchFamily="18" charset="0"/>
                          <a:cs typeface="Arial" panose="020B0604020202020204" pitchFamily="34" charset="0"/>
                        </a:rPr>
                        <a:t>119 </a:t>
                      </a:r>
                    </a:p>
                  </a:txBody>
                  <a:tcPr marL="68580" marR="68580" marT="0" marB="0"/>
                </a:tc>
                <a:tc>
                  <a:txBody>
                    <a:bodyPr/>
                    <a:lstStyle/>
                    <a:p>
                      <a:pPr marR="269875" algn="ctr"/>
                      <a:r>
                        <a:rPr lang="pt-BR" sz="1600" dirty="0">
                          <a:effectLst/>
                          <a:latin typeface="Arial" panose="020B0604020202020204" pitchFamily="34" charset="0"/>
                          <a:ea typeface="Times New Roman" panose="02020603050405020304" pitchFamily="18" charset="0"/>
                          <a:cs typeface="Arial" panose="020B0604020202020204" pitchFamily="34" charset="0"/>
                        </a:rPr>
                        <a:t> 15</a:t>
                      </a:r>
                    </a:p>
                  </a:txBody>
                  <a:tcPr marL="68580" marR="68580" marT="0" marB="0"/>
                </a:tc>
                <a:tc>
                  <a:txBody>
                    <a:bodyPr/>
                    <a:lstStyle/>
                    <a:p>
                      <a:pPr marR="179070" algn="just">
                        <a:tabLst>
                          <a:tab pos="1098550" algn="l"/>
                        </a:tabLst>
                      </a:pPr>
                      <a:r>
                        <a:rPr lang="pt-BR" sz="1000" dirty="0">
                          <a:solidFill>
                            <a:srgbClr val="333333"/>
                          </a:solidFill>
                          <a:effectLst/>
                          <a:latin typeface="Arial" panose="020B0604020202020204" pitchFamily="34" charset="0"/>
                          <a:cs typeface="Arial" panose="020B0604020202020204" pitchFamily="34" charset="0"/>
                        </a:rPr>
                        <a:t>Em 06 dos Conselhos visitados, a Lei é omissa</a:t>
                      </a:r>
                    </a:p>
                    <a:p>
                      <a:pPr marR="179070" algn="just">
                        <a:tabLst>
                          <a:tab pos="1098550" algn="l"/>
                        </a:tabLst>
                      </a:pPr>
                      <a:r>
                        <a:rPr lang="pt-BR" sz="10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Em um dos conselhos não foi possível a análise pois a lei criação não foi localizada</a:t>
                      </a:r>
                      <a:endParaRPr lang="pt-BR" sz="1000" dirty="0">
                        <a:effectLst/>
                        <a:latin typeface="Arial" panose="020B0604020202020204" pitchFamily="34" charset="0"/>
                        <a:ea typeface="Times New Roman" panose="02020603050405020304" pitchFamily="18" charset="0"/>
                        <a:cs typeface="Arial" panose="020B0604020202020204" pitchFamily="34" charset="0"/>
                      </a:endParaRPr>
                    </a:p>
                  </a:txBody>
                  <a:tcPr marL="35602" marR="35602" marT="0" marB="0"/>
                </a:tc>
                <a:extLst>
                  <a:ext uri="{0D108BD9-81ED-4DB2-BD59-A6C34878D82A}">
                    <a16:rowId xmlns:a16="http://schemas.microsoft.com/office/drawing/2014/main" val="3573109997"/>
                  </a:ext>
                </a:extLst>
              </a:tr>
            </a:tbl>
          </a:graphicData>
        </a:graphic>
      </p:graphicFrame>
    </p:spTree>
    <p:extLst>
      <p:ext uri="{BB962C8B-B14F-4D97-AF65-F5344CB8AC3E}">
        <p14:creationId xmlns:p14="http://schemas.microsoft.com/office/powerpoint/2010/main" val="4073603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4478DCAD-D1C2-DB81-A67A-106F11FE1246}"/>
              </a:ext>
            </a:extLst>
          </p:cNvPr>
          <p:cNvSpPr>
            <a:spLocks noGrp="1"/>
          </p:cNvSpPr>
          <p:nvPr>
            <p:ph type="title"/>
          </p:nvPr>
        </p:nvSpPr>
        <p:spPr>
          <a:xfrm>
            <a:off x="1591408" y="445363"/>
            <a:ext cx="9184641" cy="707886"/>
          </a:xfrm>
        </p:spPr>
        <p:txBody>
          <a:bodyPr>
            <a:normAutofit fontScale="90000"/>
          </a:bodyPr>
          <a:lstStyle/>
          <a:p>
            <a:pPr algn="ctr"/>
            <a:br>
              <a:rPr lang="pt-BR" sz="4400" b="1" dirty="0">
                <a:effectLst/>
                <a:latin typeface="Times New Roman" panose="02020603050405020304" pitchFamily="18" charset="0"/>
              </a:rPr>
            </a:br>
            <a:endParaRPr lang="pt-BR" dirty="0"/>
          </a:p>
        </p:txBody>
      </p:sp>
      <p:sp>
        <p:nvSpPr>
          <p:cNvPr id="5" name="Espaço Reservado para Conteúdo 4">
            <a:extLst>
              <a:ext uri="{FF2B5EF4-FFF2-40B4-BE49-F238E27FC236}">
                <a16:creationId xmlns:a16="http://schemas.microsoft.com/office/drawing/2014/main" id="{0C323F9A-5004-D05F-3D57-54F357CF5C75}"/>
              </a:ext>
            </a:extLst>
          </p:cNvPr>
          <p:cNvSpPr>
            <a:spLocks noGrp="1"/>
          </p:cNvSpPr>
          <p:nvPr>
            <p:ph idx="1"/>
          </p:nvPr>
        </p:nvSpPr>
        <p:spPr>
          <a:xfrm>
            <a:off x="1591408" y="1690688"/>
            <a:ext cx="8449408" cy="4968332"/>
          </a:xfrm>
        </p:spPr>
        <p:txBody>
          <a:bodyPr>
            <a:normAutofit/>
          </a:bodyPr>
          <a:lstStyle/>
          <a:p>
            <a:pPr marL="0" indent="0" algn="just">
              <a:buNone/>
            </a:pPr>
            <a:endParaRPr lang="pt-BR" sz="2000" dirty="0">
              <a:effectLst/>
              <a:latin typeface="Arial" panose="020B0604020202020204" pitchFamily="34" charset="0"/>
              <a:ea typeface="Times New Roman" panose="02020603050405020304" pitchFamily="18" charset="0"/>
              <a:cs typeface="Arial" panose="020B0604020202020204" pitchFamily="34" charset="0"/>
            </a:endParaRPr>
          </a:p>
          <a:p>
            <a:pPr marL="0" indent="0" algn="just">
              <a:buNone/>
            </a:pPr>
            <a:endParaRPr lang="pt-BR" sz="2000" dirty="0">
              <a:latin typeface="Arial" panose="020B0604020202020204" pitchFamily="34" charset="0"/>
              <a:ea typeface="Times New Roman" panose="02020603050405020304" pitchFamily="18" charset="0"/>
              <a:cs typeface="Arial" panose="020B0604020202020204" pitchFamily="34" charset="0"/>
            </a:endParaRPr>
          </a:p>
          <a:p>
            <a:pPr marL="0" indent="0" algn="just">
              <a:buNone/>
            </a:pPr>
            <a:endParaRPr lang="pt-BR" sz="2000" dirty="0">
              <a:effectLst/>
              <a:latin typeface="Arial" panose="020B0604020202020204" pitchFamily="34" charset="0"/>
              <a:ea typeface="Times New Roman" panose="02020603050405020304" pitchFamily="18" charset="0"/>
              <a:cs typeface="Arial" panose="020B0604020202020204" pitchFamily="34" charset="0"/>
            </a:endParaRPr>
          </a:p>
        </p:txBody>
      </p:sp>
      <p:graphicFrame>
        <p:nvGraphicFramePr>
          <p:cNvPr id="4" name="Tabela 3">
            <a:extLst>
              <a:ext uri="{FF2B5EF4-FFF2-40B4-BE49-F238E27FC236}">
                <a16:creationId xmlns:a16="http://schemas.microsoft.com/office/drawing/2014/main" id="{E62F0D04-D484-42E1-A8FF-DCF3743BEDD9}"/>
              </a:ext>
            </a:extLst>
          </p:cNvPr>
          <p:cNvGraphicFramePr>
            <a:graphicFrameLocks noGrp="1"/>
          </p:cNvGraphicFramePr>
          <p:nvPr>
            <p:extLst>
              <p:ext uri="{D42A27DB-BD31-4B8C-83A1-F6EECF244321}">
                <p14:modId xmlns:p14="http://schemas.microsoft.com/office/powerpoint/2010/main" val="2250532096"/>
              </p:ext>
            </p:extLst>
          </p:nvPr>
        </p:nvGraphicFramePr>
        <p:xfrm>
          <a:off x="299259" y="198980"/>
          <a:ext cx="11637819" cy="6502487"/>
        </p:xfrm>
        <a:graphic>
          <a:graphicData uri="http://schemas.openxmlformats.org/drawingml/2006/table">
            <a:tbl>
              <a:tblPr firstRow="1" firstCol="1" bandRow="1">
                <a:tableStyleId>{3B4B98B0-60AC-42C2-AFA5-B58CD77FA1E5}</a:tableStyleId>
              </a:tblPr>
              <a:tblGrid>
                <a:gridCol w="5441684">
                  <a:extLst>
                    <a:ext uri="{9D8B030D-6E8A-4147-A177-3AD203B41FA5}">
                      <a16:colId xmlns:a16="http://schemas.microsoft.com/office/drawing/2014/main" val="1749710182"/>
                    </a:ext>
                  </a:extLst>
                </a:gridCol>
                <a:gridCol w="770504">
                  <a:extLst>
                    <a:ext uri="{9D8B030D-6E8A-4147-A177-3AD203B41FA5}">
                      <a16:colId xmlns:a16="http://schemas.microsoft.com/office/drawing/2014/main" val="2399134237"/>
                    </a:ext>
                  </a:extLst>
                </a:gridCol>
                <a:gridCol w="1091547">
                  <a:extLst>
                    <a:ext uri="{9D8B030D-6E8A-4147-A177-3AD203B41FA5}">
                      <a16:colId xmlns:a16="http://schemas.microsoft.com/office/drawing/2014/main" val="4176617993"/>
                    </a:ext>
                  </a:extLst>
                </a:gridCol>
                <a:gridCol w="4334084">
                  <a:extLst>
                    <a:ext uri="{9D8B030D-6E8A-4147-A177-3AD203B41FA5}">
                      <a16:colId xmlns:a16="http://schemas.microsoft.com/office/drawing/2014/main" val="1706086732"/>
                    </a:ext>
                  </a:extLst>
                </a:gridCol>
              </a:tblGrid>
              <a:tr h="689073">
                <a:tc gridSpan="4">
                  <a:txBody>
                    <a:bodyPr/>
                    <a:lstStyle/>
                    <a:p>
                      <a:pPr marR="269875" algn="ctr">
                        <a:spcAft>
                          <a:spcPts val="0"/>
                        </a:spcAft>
                      </a:pPr>
                      <a:r>
                        <a:rPr lang="pt-BR" sz="1600" b="1" dirty="0">
                          <a:solidFill>
                            <a:srgbClr val="333333"/>
                          </a:solidFill>
                          <a:effectLst/>
                        </a:rPr>
                        <a:t> </a:t>
                      </a:r>
                      <a:endParaRPr lang="pt-BR" sz="1600" dirty="0">
                        <a:effectLst/>
                      </a:endParaRPr>
                    </a:p>
                    <a:p>
                      <a:pPr marR="269875" algn="ctr">
                        <a:spcAft>
                          <a:spcPts val="0"/>
                        </a:spcAft>
                      </a:pPr>
                      <a:r>
                        <a:rPr lang="pt-BR" sz="1600" b="1" dirty="0">
                          <a:solidFill>
                            <a:srgbClr val="333333"/>
                          </a:solidFill>
                          <a:effectLst/>
                        </a:rPr>
                        <a:t>II - ORGANIZAÇÃO E FUNCIONAMENTO DO CONSELHO MUNICIPAL DE SAÚDE</a:t>
                      </a:r>
                      <a:endParaRPr lang="pt-BR" sz="1600" dirty="0">
                        <a:effectLst/>
                      </a:endParaRPr>
                    </a:p>
                    <a:p>
                      <a:pPr marR="269875" algn="just"/>
                      <a:r>
                        <a:rPr lang="pt-BR" sz="1600" dirty="0">
                          <a:effectLst/>
                        </a:rPr>
                        <a:t> </a:t>
                      </a:r>
                      <a:endParaRPr lang="pt-BR" sz="1600" dirty="0">
                        <a:effectLst/>
                        <a:latin typeface="Arial" panose="020B0604020202020204" pitchFamily="34" charset="0"/>
                        <a:ea typeface="Times New Roman" panose="02020603050405020304" pitchFamily="18" charset="0"/>
                        <a:cs typeface="Arial" panose="020B0604020202020204" pitchFamily="34" charset="0"/>
                      </a:endParaRPr>
                    </a:p>
                  </a:txBody>
                  <a:tcPr marL="35602" marR="35602" marT="0" marB="0"/>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a16="http://schemas.microsoft.com/office/drawing/2014/main" val="1074485098"/>
                  </a:ext>
                </a:extLst>
              </a:tr>
              <a:tr h="271474">
                <a:tc>
                  <a:txBody>
                    <a:bodyPr/>
                    <a:lstStyle/>
                    <a:p>
                      <a:pPr marR="269875" algn="just"/>
                      <a:r>
                        <a:rPr lang="pt-BR" sz="1600" b="1">
                          <a:solidFill>
                            <a:srgbClr val="333333"/>
                          </a:solidFill>
                          <a:effectLst/>
                        </a:rPr>
                        <a:t>DA ANÁLISE IN LOCO</a:t>
                      </a:r>
                      <a:endParaRPr lang="pt-BR" sz="1600">
                        <a:effectLst/>
                        <a:latin typeface="Arial" panose="020B0604020202020204" pitchFamily="34" charset="0"/>
                        <a:ea typeface="Times New Roman" panose="02020603050405020304" pitchFamily="18" charset="0"/>
                        <a:cs typeface="Arial" panose="020B0604020202020204" pitchFamily="34" charset="0"/>
                      </a:endParaRPr>
                    </a:p>
                  </a:txBody>
                  <a:tcPr marL="35602" marR="35602" marT="0" marB="0"/>
                </a:tc>
                <a:tc>
                  <a:txBody>
                    <a:bodyPr/>
                    <a:lstStyle/>
                    <a:p>
                      <a:pPr marR="269875" algn="ctr"/>
                      <a:r>
                        <a:rPr lang="pt-BR" sz="1600" b="1" dirty="0">
                          <a:solidFill>
                            <a:srgbClr val="333333"/>
                          </a:solidFill>
                          <a:effectLst/>
                        </a:rPr>
                        <a:t>SIM</a:t>
                      </a:r>
                      <a:endParaRPr lang="pt-BR" sz="1600" dirty="0">
                        <a:effectLst/>
                        <a:latin typeface="Arial" panose="020B0604020202020204" pitchFamily="34" charset="0"/>
                        <a:ea typeface="Times New Roman" panose="02020603050405020304" pitchFamily="18" charset="0"/>
                        <a:cs typeface="Arial" panose="020B0604020202020204" pitchFamily="34" charset="0"/>
                      </a:endParaRPr>
                    </a:p>
                  </a:txBody>
                  <a:tcPr marL="35602" marR="35602" marT="0" marB="0"/>
                </a:tc>
                <a:tc>
                  <a:txBody>
                    <a:bodyPr/>
                    <a:lstStyle/>
                    <a:p>
                      <a:pPr marR="269875" algn="ctr"/>
                      <a:r>
                        <a:rPr lang="pt-BR" sz="1600" b="1">
                          <a:solidFill>
                            <a:srgbClr val="333333"/>
                          </a:solidFill>
                          <a:effectLst/>
                        </a:rPr>
                        <a:t>NÃO</a:t>
                      </a:r>
                      <a:endParaRPr lang="pt-BR" sz="1600">
                        <a:effectLst/>
                        <a:latin typeface="Arial" panose="020B0604020202020204" pitchFamily="34" charset="0"/>
                        <a:ea typeface="Times New Roman" panose="02020603050405020304" pitchFamily="18" charset="0"/>
                        <a:cs typeface="Arial" panose="020B0604020202020204" pitchFamily="34" charset="0"/>
                      </a:endParaRPr>
                    </a:p>
                  </a:txBody>
                  <a:tcPr marL="35602" marR="35602" marT="0" marB="0"/>
                </a:tc>
                <a:tc>
                  <a:txBody>
                    <a:bodyPr/>
                    <a:lstStyle/>
                    <a:p>
                      <a:pPr marR="269875" algn="ctr"/>
                      <a:r>
                        <a:rPr lang="pt-BR" sz="1600" b="1" dirty="0">
                          <a:solidFill>
                            <a:srgbClr val="333333"/>
                          </a:solidFill>
                          <a:effectLst/>
                        </a:rPr>
                        <a:t>OBSERVAÇÃO</a:t>
                      </a:r>
                      <a:endParaRPr lang="pt-BR" sz="1600" dirty="0">
                        <a:effectLst/>
                        <a:latin typeface="Arial" panose="020B0604020202020204" pitchFamily="34" charset="0"/>
                        <a:ea typeface="Times New Roman" panose="02020603050405020304" pitchFamily="18" charset="0"/>
                        <a:cs typeface="Arial" panose="020B0604020202020204" pitchFamily="34" charset="0"/>
                      </a:endParaRPr>
                    </a:p>
                  </a:txBody>
                  <a:tcPr marL="35602" marR="35602" marT="0" marB="0"/>
                </a:tc>
                <a:extLst>
                  <a:ext uri="{0D108BD9-81ED-4DB2-BD59-A6C34878D82A}">
                    <a16:rowId xmlns:a16="http://schemas.microsoft.com/office/drawing/2014/main" val="1043706920"/>
                  </a:ext>
                </a:extLst>
              </a:tr>
              <a:tr h="335639">
                <a:tc>
                  <a:txBody>
                    <a:bodyPr/>
                    <a:lstStyle/>
                    <a:p>
                      <a:pPr marR="269875" algn="just"/>
                      <a:r>
                        <a:rPr lang="pt-BR" sz="1600" dirty="0">
                          <a:solidFill>
                            <a:srgbClr val="333333"/>
                          </a:solidFill>
                          <a:effectLst/>
                        </a:rPr>
                        <a:t>A composição atual do CMS está publicada?</a:t>
                      </a:r>
                      <a:endParaRPr lang="pt-BR" sz="1600" dirty="0">
                        <a:effectLst/>
                        <a:latin typeface="Arial" panose="020B0604020202020204" pitchFamily="34" charset="0"/>
                        <a:ea typeface="Times New Roman" panose="02020603050405020304" pitchFamily="18" charset="0"/>
                        <a:cs typeface="Arial" panose="020B0604020202020204" pitchFamily="34" charset="0"/>
                      </a:endParaRPr>
                    </a:p>
                  </a:txBody>
                  <a:tcPr marL="35602" marR="35602" marT="0" marB="0"/>
                </a:tc>
                <a:tc>
                  <a:txBody>
                    <a:bodyPr/>
                    <a:lstStyle/>
                    <a:p>
                      <a:pPr marR="269875" algn="ctr"/>
                      <a:r>
                        <a:rPr lang="pt-BR" sz="1600" dirty="0">
                          <a:effectLst/>
                          <a:latin typeface="Arial" panose="020B0604020202020204" pitchFamily="34" charset="0"/>
                          <a:ea typeface="Times New Roman" panose="02020603050405020304" pitchFamily="18" charset="0"/>
                          <a:cs typeface="Arial" panose="020B0604020202020204" pitchFamily="34" charset="0"/>
                        </a:rPr>
                        <a:t>107</a:t>
                      </a:r>
                    </a:p>
                  </a:txBody>
                  <a:tcPr marL="68580" marR="68580" marT="0" marB="0"/>
                </a:tc>
                <a:tc>
                  <a:txBody>
                    <a:bodyPr/>
                    <a:lstStyle/>
                    <a:p>
                      <a:pPr marR="269875" algn="ctr"/>
                      <a:r>
                        <a:rPr lang="pt-BR" sz="1600" dirty="0">
                          <a:effectLst/>
                          <a:latin typeface="Arial" panose="020B0604020202020204" pitchFamily="34" charset="0"/>
                          <a:ea typeface="Times New Roman" panose="02020603050405020304" pitchFamily="18" charset="0"/>
                          <a:cs typeface="Arial" panose="020B0604020202020204" pitchFamily="34" charset="0"/>
                        </a:rPr>
                        <a:t>29</a:t>
                      </a:r>
                    </a:p>
                  </a:txBody>
                  <a:tcPr marL="68580" marR="68580" marT="0" marB="0"/>
                </a:tc>
                <a:tc>
                  <a:txBody>
                    <a:bodyPr/>
                    <a:lstStyle/>
                    <a:p>
                      <a:pPr marR="269875" algn="just"/>
                      <a:r>
                        <a:rPr lang="pt-BR" sz="1000" dirty="0">
                          <a:effectLst/>
                          <a:latin typeface="Arial" panose="020B0604020202020204" pitchFamily="34" charset="0"/>
                          <a:cs typeface="Arial" panose="020B0604020202020204" pitchFamily="34" charset="0"/>
                        </a:rPr>
                        <a:t> Em 05 dos Conselhos visitados a publicação não foi apresentada.</a:t>
                      </a:r>
                      <a:endParaRPr lang="pt-BR" sz="1000" dirty="0">
                        <a:effectLst/>
                        <a:latin typeface="Arial" panose="020B0604020202020204" pitchFamily="34" charset="0"/>
                        <a:ea typeface="Times New Roman" panose="02020603050405020304" pitchFamily="18" charset="0"/>
                        <a:cs typeface="Arial" panose="020B0604020202020204" pitchFamily="34" charset="0"/>
                      </a:endParaRPr>
                    </a:p>
                  </a:txBody>
                  <a:tcPr marL="35602" marR="35602" marT="0" marB="0"/>
                </a:tc>
                <a:extLst>
                  <a:ext uri="{0D108BD9-81ED-4DB2-BD59-A6C34878D82A}">
                    <a16:rowId xmlns:a16="http://schemas.microsoft.com/office/drawing/2014/main" val="3152306749"/>
                  </a:ext>
                </a:extLst>
              </a:tr>
              <a:tr h="780537">
                <a:tc>
                  <a:txBody>
                    <a:bodyPr/>
                    <a:lstStyle/>
                    <a:p>
                      <a:pPr marR="269875" algn="just"/>
                      <a:r>
                        <a:rPr lang="pt-BR" sz="1600" dirty="0">
                          <a:solidFill>
                            <a:srgbClr val="333333"/>
                          </a:solidFill>
                          <a:effectLst/>
                        </a:rPr>
                        <a:t>A paridade foi respeitada?</a:t>
                      </a:r>
                      <a:endParaRPr lang="pt-BR" sz="1600" dirty="0">
                        <a:effectLst/>
                        <a:latin typeface="Arial" panose="020B0604020202020204" pitchFamily="34" charset="0"/>
                        <a:ea typeface="Times New Roman" panose="02020603050405020304" pitchFamily="18" charset="0"/>
                        <a:cs typeface="Arial" panose="020B0604020202020204" pitchFamily="34" charset="0"/>
                      </a:endParaRPr>
                    </a:p>
                  </a:txBody>
                  <a:tcPr marL="35602" marR="35602" marT="0" marB="0"/>
                </a:tc>
                <a:tc>
                  <a:txBody>
                    <a:bodyPr/>
                    <a:lstStyle/>
                    <a:p>
                      <a:pPr marR="269875" algn="ctr"/>
                      <a:r>
                        <a:rPr lang="pt-BR" sz="1600" dirty="0">
                          <a:effectLst/>
                          <a:latin typeface="Arial" panose="020B0604020202020204" pitchFamily="34" charset="0"/>
                          <a:ea typeface="Times New Roman" panose="02020603050405020304" pitchFamily="18" charset="0"/>
                          <a:cs typeface="Arial" panose="020B0604020202020204" pitchFamily="34" charset="0"/>
                        </a:rPr>
                        <a:t>85</a:t>
                      </a:r>
                    </a:p>
                  </a:txBody>
                  <a:tcPr marL="68580" marR="68580" marT="0" marB="0"/>
                </a:tc>
                <a:tc>
                  <a:txBody>
                    <a:bodyPr/>
                    <a:lstStyle/>
                    <a:p>
                      <a:pPr marR="269875" algn="ctr"/>
                      <a:r>
                        <a:rPr lang="pt-BR" sz="1600" dirty="0">
                          <a:effectLst/>
                          <a:latin typeface="Arial" panose="020B0604020202020204" pitchFamily="34" charset="0"/>
                          <a:ea typeface="Times New Roman" panose="02020603050405020304" pitchFamily="18" charset="0"/>
                          <a:cs typeface="Arial" panose="020B0604020202020204" pitchFamily="34" charset="0"/>
                        </a:rPr>
                        <a:t>22</a:t>
                      </a:r>
                    </a:p>
                  </a:txBody>
                  <a:tcPr marL="68580" marR="68580" marT="0" marB="0"/>
                </a:tc>
                <a:tc>
                  <a:txBody>
                    <a:bodyPr/>
                    <a:lstStyle/>
                    <a:p>
                      <a:pPr marR="269875" algn="just"/>
                      <a:r>
                        <a:rPr lang="pt-BR" sz="1000" dirty="0">
                          <a:effectLst/>
                          <a:latin typeface="Arial" panose="020B0604020202020204" pitchFamily="34" charset="0"/>
                          <a:cs typeface="Arial" panose="020B0604020202020204" pitchFamily="34" charset="0"/>
                        </a:rPr>
                        <a:t> </a:t>
                      </a:r>
                      <a:r>
                        <a:rPr lang="pt-BR" sz="1000" kern="1200" dirty="0">
                          <a:solidFill>
                            <a:schemeClr val="tx1"/>
                          </a:solidFill>
                          <a:effectLst/>
                          <a:latin typeface="Arial" panose="020B0604020202020204" pitchFamily="34" charset="0"/>
                          <a:ea typeface="+mn-ea"/>
                          <a:cs typeface="Arial" panose="020B0604020202020204" pitchFamily="34" charset="0"/>
                        </a:rPr>
                        <a:t>Em 01 dos Conselhos visitados está com a publicação vencida;</a:t>
                      </a:r>
                    </a:p>
                    <a:p>
                      <a:pPr marR="269875" algn="just"/>
                      <a:r>
                        <a:rPr lang="pt-BR" sz="1000" kern="1200" dirty="0">
                          <a:solidFill>
                            <a:schemeClr val="tx1"/>
                          </a:solidFill>
                          <a:effectLst/>
                          <a:latin typeface="Arial" panose="020B0604020202020204" pitchFamily="34" charset="0"/>
                          <a:ea typeface="+mn-ea"/>
                          <a:cs typeface="Arial" panose="020B0604020202020204" pitchFamily="34" charset="0"/>
                        </a:rPr>
                        <a:t>Em 09 dos Conselhos visitados a análise foi prejudicada</a:t>
                      </a:r>
                    </a:p>
                    <a:p>
                      <a:pPr marR="269875" algn="just"/>
                      <a:r>
                        <a:rPr lang="pt-BR" sz="1000" dirty="0">
                          <a:effectLst/>
                          <a:latin typeface="Arial" panose="020B0604020202020204" pitchFamily="34" charset="0"/>
                          <a:ea typeface="Times New Roman" panose="02020603050405020304" pitchFamily="18" charset="0"/>
                          <a:cs typeface="Arial" panose="020B0604020202020204" pitchFamily="34" charset="0"/>
                        </a:rPr>
                        <a:t>Em 02 dos Conselhos visitados não foi possível identificar</a:t>
                      </a:r>
                    </a:p>
                    <a:p>
                      <a:pPr marR="269875" algn="just"/>
                      <a:r>
                        <a:rPr lang="pt-BR" sz="1000" dirty="0">
                          <a:effectLst/>
                          <a:latin typeface="Arial" panose="020B0604020202020204" pitchFamily="34" charset="0"/>
                          <a:ea typeface="Times New Roman" panose="02020603050405020304" pitchFamily="18" charset="0"/>
                          <a:cs typeface="Arial" panose="020B0604020202020204" pitchFamily="34" charset="0"/>
                        </a:rPr>
                        <a:t>Em 01 dos conselhos visitados foi nos apresentada a ultima publicação do ano de 2017, portanto sem conselho ativo desde 2019.</a:t>
                      </a:r>
                    </a:p>
                  </a:txBody>
                  <a:tcPr marL="35602" marR="35602" marT="0" marB="0"/>
                </a:tc>
                <a:extLst>
                  <a:ext uri="{0D108BD9-81ED-4DB2-BD59-A6C34878D82A}">
                    <a16:rowId xmlns:a16="http://schemas.microsoft.com/office/drawing/2014/main" val="3140477375"/>
                  </a:ext>
                </a:extLst>
              </a:tr>
              <a:tr h="624429">
                <a:tc>
                  <a:txBody>
                    <a:bodyPr/>
                    <a:lstStyle/>
                    <a:p>
                      <a:pPr marR="269875" algn="just"/>
                      <a:r>
                        <a:rPr lang="pt-BR" sz="1600" dirty="0">
                          <a:solidFill>
                            <a:srgbClr val="333333"/>
                          </a:solidFill>
                          <a:effectLst/>
                        </a:rPr>
                        <a:t>O CMS possui Secretaria Executiva?</a:t>
                      </a:r>
                      <a:endParaRPr lang="pt-BR" sz="1600" dirty="0">
                        <a:effectLst/>
                        <a:latin typeface="Arial" panose="020B0604020202020204" pitchFamily="34" charset="0"/>
                        <a:ea typeface="Times New Roman" panose="02020603050405020304" pitchFamily="18" charset="0"/>
                        <a:cs typeface="Arial" panose="020B0604020202020204" pitchFamily="34" charset="0"/>
                      </a:endParaRPr>
                    </a:p>
                  </a:txBody>
                  <a:tcPr marL="35602" marR="35602" marT="0" marB="0"/>
                </a:tc>
                <a:tc>
                  <a:txBody>
                    <a:bodyPr/>
                    <a:lstStyle/>
                    <a:p>
                      <a:pPr marR="269875" algn="ctr"/>
                      <a:r>
                        <a:rPr lang="pt-BR" sz="1600" dirty="0">
                          <a:effectLst/>
                          <a:latin typeface="Arial" panose="020B0604020202020204" pitchFamily="34" charset="0"/>
                          <a:ea typeface="Times New Roman" panose="02020603050405020304" pitchFamily="18" charset="0"/>
                          <a:cs typeface="Arial" panose="020B0604020202020204" pitchFamily="34" charset="0"/>
                        </a:rPr>
                        <a:t>85</a:t>
                      </a:r>
                    </a:p>
                  </a:txBody>
                  <a:tcPr marL="68580" marR="68580" marT="0" marB="0"/>
                </a:tc>
                <a:tc>
                  <a:txBody>
                    <a:bodyPr/>
                    <a:lstStyle/>
                    <a:p>
                      <a:pPr marR="269875" algn="ctr"/>
                      <a:r>
                        <a:rPr lang="pt-BR" sz="1600" dirty="0">
                          <a:effectLst/>
                          <a:latin typeface="Arial" panose="020B0604020202020204" pitchFamily="34" charset="0"/>
                          <a:ea typeface="Times New Roman" panose="02020603050405020304" pitchFamily="18" charset="0"/>
                          <a:cs typeface="Arial" panose="020B0604020202020204" pitchFamily="34" charset="0"/>
                        </a:rPr>
                        <a:t>55</a:t>
                      </a:r>
                    </a:p>
                  </a:txBody>
                  <a:tcPr marL="68580" marR="68580" marT="0" marB="0"/>
                </a:tc>
                <a:tc>
                  <a:txBody>
                    <a:bodyPr/>
                    <a:lstStyle/>
                    <a:p>
                      <a:pPr marR="269875" algn="just"/>
                      <a:r>
                        <a:rPr lang="pt-BR" sz="1000" dirty="0">
                          <a:effectLst/>
                          <a:latin typeface="Arial" panose="020B0604020202020204" pitchFamily="34" charset="0"/>
                          <a:cs typeface="Arial" panose="020B0604020202020204" pitchFamily="34" charset="0"/>
                        </a:rPr>
                        <a:t> Em 01 dos Conselhos visitados a função é exercida por uma Conselheira de Saúde</a:t>
                      </a:r>
                    </a:p>
                    <a:p>
                      <a:pPr marR="269875" algn="just"/>
                      <a:r>
                        <a:rPr lang="pt-BR" sz="1000" dirty="0">
                          <a:effectLst/>
                          <a:latin typeface="Arial" panose="020B0604020202020204" pitchFamily="34" charset="0"/>
                          <a:ea typeface="Times New Roman" panose="02020603050405020304" pitchFamily="18" charset="0"/>
                          <a:cs typeface="Arial" panose="020B0604020202020204" pitchFamily="34" charset="0"/>
                        </a:rPr>
                        <a:t>Em 01 dos Conselhos visitados existe uma Secretária executiva para todos os Conselhos do Município.</a:t>
                      </a:r>
                    </a:p>
                  </a:txBody>
                  <a:tcPr marL="35602" marR="35602" marT="0" marB="0"/>
                </a:tc>
                <a:extLst>
                  <a:ext uri="{0D108BD9-81ED-4DB2-BD59-A6C34878D82A}">
                    <a16:rowId xmlns:a16="http://schemas.microsoft.com/office/drawing/2014/main" val="3042715241"/>
                  </a:ext>
                </a:extLst>
              </a:tr>
              <a:tr h="499543">
                <a:tc>
                  <a:txBody>
                    <a:bodyPr/>
                    <a:lstStyle/>
                    <a:p>
                      <a:pPr marR="269875" algn="just"/>
                      <a:r>
                        <a:rPr lang="pt-BR" sz="1600">
                          <a:solidFill>
                            <a:srgbClr val="333333"/>
                          </a:solidFill>
                          <a:effectLst/>
                        </a:rPr>
                        <a:t>A secretaria executiva exerce a função com dedicação exclusiva?</a:t>
                      </a:r>
                      <a:endParaRPr lang="pt-BR" sz="1600">
                        <a:effectLst/>
                        <a:latin typeface="Arial" panose="020B0604020202020204" pitchFamily="34" charset="0"/>
                        <a:ea typeface="Times New Roman" panose="02020603050405020304" pitchFamily="18" charset="0"/>
                        <a:cs typeface="Arial" panose="020B0604020202020204" pitchFamily="34" charset="0"/>
                      </a:endParaRPr>
                    </a:p>
                  </a:txBody>
                  <a:tcPr marL="35602" marR="35602" marT="0" marB="0"/>
                </a:tc>
                <a:tc>
                  <a:txBody>
                    <a:bodyPr/>
                    <a:lstStyle/>
                    <a:p>
                      <a:pPr marR="269875" algn="ctr"/>
                      <a:r>
                        <a:rPr lang="pt-BR" sz="1600" dirty="0">
                          <a:effectLst/>
                          <a:latin typeface="Arial" panose="020B0604020202020204" pitchFamily="34" charset="0"/>
                          <a:ea typeface="Times New Roman" panose="02020603050405020304" pitchFamily="18" charset="0"/>
                          <a:cs typeface="Arial" panose="020B0604020202020204" pitchFamily="34" charset="0"/>
                        </a:rPr>
                        <a:t>28</a:t>
                      </a:r>
                    </a:p>
                  </a:txBody>
                  <a:tcPr marL="68580" marR="68580" marT="0" marB="0"/>
                </a:tc>
                <a:tc>
                  <a:txBody>
                    <a:bodyPr/>
                    <a:lstStyle/>
                    <a:p>
                      <a:pPr marR="269875" algn="ctr"/>
                      <a:r>
                        <a:rPr lang="pt-BR" sz="1600" dirty="0">
                          <a:effectLst/>
                          <a:latin typeface="Arial" panose="020B0604020202020204" pitchFamily="34" charset="0"/>
                          <a:ea typeface="Times New Roman" panose="02020603050405020304" pitchFamily="18" charset="0"/>
                          <a:cs typeface="Arial" panose="020B0604020202020204" pitchFamily="34" charset="0"/>
                        </a:rPr>
                        <a:t>57</a:t>
                      </a:r>
                    </a:p>
                  </a:txBody>
                  <a:tcPr marL="68580" marR="68580" marT="0" marB="0"/>
                </a:tc>
                <a:tc>
                  <a:txBody>
                    <a:bodyPr/>
                    <a:lstStyle/>
                    <a:p>
                      <a:pPr marR="269875" algn="just"/>
                      <a:r>
                        <a:rPr lang="pt-BR" sz="1000" dirty="0">
                          <a:effectLst/>
                          <a:latin typeface="Arial" panose="020B0604020202020204" pitchFamily="34" charset="0"/>
                          <a:cs typeface="Arial" panose="020B0604020202020204" pitchFamily="34" charset="0"/>
                        </a:rPr>
                        <a:t> </a:t>
                      </a:r>
                      <a:endParaRPr lang="pt-BR" sz="1000" dirty="0">
                        <a:effectLst/>
                        <a:latin typeface="Arial" panose="020B0604020202020204" pitchFamily="34" charset="0"/>
                        <a:ea typeface="Times New Roman" panose="02020603050405020304" pitchFamily="18" charset="0"/>
                        <a:cs typeface="Arial" panose="020B0604020202020204" pitchFamily="34" charset="0"/>
                      </a:endParaRPr>
                    </a:p>
                  </a:txBody>
                  <a:tcPr marL="35602" marR="35602" marT="0" marB="0"/>
                </a:tc>
                <a:extLst>
                  <a:ext uri="{0D108BD9-81ED-4DB2-BD59-A6C34878D82A}">
                    <a16:rowId xmlns:a16="http://schemas.microsoft.com/office/drawing/2014/main" val="1255992284"/>
                  </a:ext>
                </a:extLst>
              </a:tr>
              <a:tr h="623984">
                <a:tc>
                  <a:txBody>
                    <a:bodyPr/>
                    <a:lstStyle/>
                    <a:p>
                      <a:pPr marR="269875" algn="just"/>
                      <a:r>
                        <a:rPr lang="pt-BR" sz="1600">
                          <a:solidFill>
                            <a:srgbClr val="333333"/>
                          </a:solidFill>
                          <a:effectLst/>
                        </a:rPr>
                        <a:t>Caso esteja contemplada nos instrumentos constitutivos, o CMS possui Ouvidora instalada/implementada?</a:t>
                      </a:r>
                      <a:endParaRPr lang="pt-BR" sz="1600">
                        <a:effectLst/>
                        <a:latin typeface="Arial" panose="020B0604020202020204" pitchFamily="34" charset="0"/>
                        <a:ea typeface="Times New Roman" panose="02020603050405020304" pitchFamily="18" charset="0"/>
                        <a:cs typeface="Arial" panose="020B0604020202020204" pitchFamily="34" charset="0"/>
                      </a:endParaRPr>
                    </a:p>
                  </a:txBody>
                  <a:tcPr marL="35602" marR="35602" marT="0" marB="0"/>
                </a:tc>
                <a:tc>
                  <a:txBody>
                    <a:bodyPr/>
                    <a:lstStyle/>
                    <a:p>
                      <a:pPr marR="269875" algn="ctr"/>
                      <a:r>
                        <a:rPr lang="pt-BR" sz="1600" dirty="0">
                          <a:effectLst/>
                          <a:latin typeface="Arial" panose="020B0604020202020204" pitchFamily="34" charset="0"/>
                          <a:ea typeface="Times New Roman" panose="02020603050405020304" pitchFamily="18" charset="0"/>
                          <a:cs typeface="Arial" panose="020B0604020202020204" pitchFamily="34" charset="0"/>
                        </a:rPr>
                        <a:t> 08</a:t>
                      </a:r>
                    </a:p>
                  </a:txBody>
                  <a:tcPr marL="68580" marR="68580" marT="0" marB="0"/>
                </a:tc>
                <a:tc>
                  <a:txBody>
                    <a:bodyPr/>
                    <a:lstStyle/>
                    <a:p>
                      <a:pPr marR="269875" algn="ctr"/>
                      <a:r>
                        <a:rPr lang="pt-BR" sz="1600" dirty="0">
                          <a:effectLst/>
                          <a:latin typeface="Arial" panose="020B0604020202020204" pitchFamily="34" charset="0"/>
                          <a:ea typeface="Times New Roman" panose="02020603050405020304" pitchFamily="18" charset="0"/>
                          <a:cs typeface="Arial" panose="020B0604020202020204" pitchFamily="34" charset="0"/>
                        </a:rPr>
                        <a:t>59</a:t>
                      </a:r>
                    </a:p>
                  </a:txBody>
                  <a:tcPr marL="68580" marR="68580" marT="0" marB="0"/>
                </a:tc>
                <a:tc>
                  <a:txBody>
                    <a:bodyPr/>
                    <a:lstStyle/>
                    <a:p>
                      <a:pPr algn="just"/>
                      <a:r>
                        <a:rPr lang="pt-BR" sz="1000" kern="1200" dirty="0">
                          <a:solidFill>
                            <a:schemeClr val="tx1"/>
                          </a:solidFill>
                          <a:effectLst/>
                          <a:latin typeface="Arial" panose="020B0604020202020204" pitchFamily="34" charset="0"/>
                          <a:ea typeface="+mn-ea"/>
                          <a:cs typeface="Arial" panose="020B0604020202020204" pitchFamily="34" charset="0"/>
                        </a:rPr>
                        <a:t>Todos os municípios alegam escassez de recursos para manter mais de uma ouvidoria.</a:t>
                      </a:r>
                      <a:endParaRPr lang="pt-BR" sz="1000" dirty="0">
                        <a:effectLst/>
                        <a:latin typeface="Arial" panose="020B0604020202020204" pitchFamily="34" charset="0"/>
                        <a:ea typeface="Times New Roman" panose="02020603050405020304" pitchFamily="18" charset="0"/>
                        <a:cs typeface="Arial" panose="020B0604020202020204" pitchFamily="34" charset="0"/>
                      </a:endParaRPr>
                    </a:p>
                  </a:txBody>
                  <a:tcPr marL="35602" marR="35602" marT="0" marB="0"/>
                </a:tc>
                <a:extLst>
                  <a:ext uri="{0D108BD9-81ED-4DB2-BD59-A6C34878D82A}">
                    <a16:rowId xmlns:a16="http://schemas.microsoft.com/office/drawing/2014/main" val="3747336307"/>
                  </a:ext>
                </a:extLst>
              </a:tr>
              <a:tr h="749315">
                <a:tc>
                  <a:txBody>
                    <a:bodyPr/>
                    <a:lstStyle/>
                    <a:p>
                      <a:pPr marR="269875" algn="just"/>
                      <a:r>
                        <a:rPr lang="pt-BR" sz="1600">
                          <a:solidFill>
                            <a:srgbClr val="333333"/>
                          </a:solidFill>
                          <a:effectLst/>
                        </a:rPr>
                        <a:t>O CMS possui espaço físico, equipamentos e sala de reunião adequados que dão suporte para o funcionamento do Conselho? </a:t>
                      </a:r>
                      <a:endParaRPr lang="pt-BR" sz="1600">
                        <a:effectLst/>
                        <a:latin typeface="Arial" panose="020B0604020202020204" pitchFamily="34" charset="0"/>
                        <a:ea typeface="Times New Roman" panose="02020603050405020304" pitchFamily="18" charset="0"/>
                        <a:cs typeface="Arial" panose="020B0604020202020204" pitchFamily="34" charset="0"/>
                      </a:endParaRPr>
                    </a:p>
                  </a:txBody>
                  <a:tcPr marL="35602" marR="35602" marT="0" marB="0"/>
                </a:tc>
                <a:tc>
                  <a:txBody>
                    <a:bodyPr/>
                    <a:lstStyle/>
                    <a:p>
                      <a:pPr marR="269875" algn="ctr"/>
                      <a:r>
                        <a:rPr lang="pt-BR" sz="1600" dirty="0">
                          <a:effectLst/>
                          <a:latin typeface="Arial" panose="020B0604020202020204" pitchFamily="34" charset="0"/>
                          <a:ea typeface="Times New Roman" panose="02020603050405020304" pitchFamily="18" charset="0"/>
                          <a:cs typeface="Arial" panose="020B0604020202020204" pitchFamily="34" charset="0"/>
                        </a:rPr>
                        <a:t>48</a:t>
                      </a:r>
                    </a:p>
                  </a:txBody>
                  <a:tcPr marL="68580" marR="68580" marT="0" marB="0"/>
                </a:tc>
                <a:tc>
                  <a:txBody>
                    <a:bodyPr/>
                    <a:lstStyle/>
                    <a:p>
                      <a:pPr marR="269875" algn="ctr"/>
                      <a:r>
                        <a:rPr lang="pt-BR" sz="1600" dirty="0">
                          <a:effectLst/>
                          <a:latin typeface="Arial" panose="020B0604020202020204" pitchFamily="34" charset="0"/>
                          <a:ea typeface="Times New Roman" panose="02020603050405020304" pitchFamily="18" charset="0"/>
                          <a:cs typeface="Arial" panose="020B0604020202020204" pitchFamily="34" charset="0"/>
                        </a:rPr>
                        <a:t>92</a:t>
                      </a:r>
                    </a:p>
                  </a:txBody>
                  <a:tcPr marL="68580" marR="68580" marT="0" marB="0"/>
                </a:tc>
                <a:tc>
                  <a:txBody>
                    <a:bodyPr/>
                    <a:lstStyle/>
                    <a:p>
                      <a:pPr algn="just"/>
                      <a:r>
                        <a:rPr lang="pt-BR" sz="1000" kern="1200" dirty="0">
                          <a:solidFill>
                            <a:schemeClr val="tx1"/>
                          </a:solidFill>
                          <a:effectLst/>
                          <a:latin typeface="Arial" panose="020B0604020202020204" pitchFamily="34" charset="0"/>
                          <a:ea typeface="+mn-ea"/>
                          <a:cs typeface="Arial" panose="020B0604020202020204" pitchFamily="34" charset="0"/>
                        </a:rPr>
                        <a:t>Em 01 dos Conselhos visitados existe uma sala para todos os Conselhos Municipais.</a:t>
                      </a:r>
                      <a:endParaRPr lang="pt-BR" sz="1000" dirty="0">
                        <a:effectLst/>
                        <a:latin typeface="Arial" panose="020B0604020202020204" pitchFamily="34" charset="0"/>
                        <a:ea typeface="Times New Roman" panose="02020603050405020304" pitchFamily="18" charset="0"/>
                        <a:cs typeface="Arial" panose="020B0604020202020204" pitchFamily="34" charset="0"/>
                      </a:endParaRPr>
                    </a:p>
                  </a:txBody>
                  <a:tcPr marL="35602" marR="35602" marT="0" marB="0"/>
                </a:tc>
                <a:extLst>
                  <a:ext uri="{0D108BD9-81ED-4DB2-BD59-A6C34878D82A}">
                    <a16:rowId xmlns:a16="http://schemas.microsoft.com/office/drawing/2014/main" val="2136090187"/>
                  </a:ext>
                </a:extLst>
              </a:tr>
              <a:tr h="503460">
                <a:tc>
                  <a:txBody>
                    <a:bodyPr/>
                    <a:lstStyle/>
                    <a:p>
                      <a:pPr marR="269875" algn="just"/>
                      <a:r>
                        <a:rPr lang="pt-BR" sz="1600">
                          <a:solidFill>
                            <a:srgbClr val="333333"/>
                          </a:solidFill>
                          <a:effectLst/>
                        </a:rPr>
                        <a:t>O CMS possui recursos financeiros contemplados no Orçamento Anual da SMS?</a:t>
                      </a:r>
                      <a:endParaRPr lang="pt-BR" sz="1600">
                        <a:effectLst/>
                        <a:latin typeface="Arial" panose="020B0604020202020204" pitchFamily="34" charset="0"/>
                        <a:ea typeface="Times New Roman" panose="02020603050405020304" pitchFamily="18" charset="0"/>
                        <a:cs typeface="Arial" panose="020B0604020202020204" pitchFamily="34" charset="0"/>
                      </a:endParaRPr>
                    </a:p>
                  </a:txBody>
                  <a:tcPr marL="35602" marR="35602" marT="0" marB="0"/>
                </a:tc>
                <a:tc>
                  <a:txBody>
                    <a:bodyPr/>
                    <a:lstStyle/>
                    <a:p>
                      <a:pPr marR="269875" algn="ctr"/>
                      <a:r>
                        <a:rPr lang="pt-BR" sz="1600" dirty="0">
                          <a:effectLst/>
                          <a:latin typeface="Arial" panose="020B0604020202020204" pitchFamily="34" charset="0"/>
                          <a:ea typeface="Times New Roman" panose="02020603050405020304" pitchFamily="18" charset="0"/>
                          <a:cs typeface="Arial" panose="020B0604020202020204" pitchFamily="34" charset="0"/>
                        </a:rPr>
                        <a:t>82</a:t>
                      </a:r>
                    </a:p>
                  </a:txBody>
                  <a:tcPr marL="68580" marR="68580" marT="0" marB="0"/>
                </a:tc>
                <a:tc>
                  <a:txBody>
                    <a:bodyPr/>
                    <a:lstStyle/>
                    <a:p>
                      <a:pPr marR="269875" algn="ctr"/>
                      <a:r>
                        <a:rPr lang="pt-BR" sz="1600" dirty="0">
                          <a:effectLst/>
                          <a:latin typeface="Arial" panose="020B0604020202020204" pitchFamily="34" charset="0"/>
                          <a:ea typeface="Times New Roman" panose="02020603050405020304" pitchFamily="18" charset="0"/>
                          <a:cs typeface="Arial" panose="020B0604020202020204" pitchFamily="34" charset="0"/>
                        </a:rPr>
                        <a:t>55</a:t>
                      </a:r>
                    </a:p>
                  </a:txBody>
                  <a:tcPr marL="68580" marR="68580" marT="0" marB="0"/>
                </a:tc>
                <a:tc>
                  <a:txBody>
                    <a:bodyPr/>
                    <a:lstStyle/>
                    <a:p>
                      <a:pPr algn="just"/>
                      <a:r>
                        <a:rPr lang="pt-BR" sz="1000" dirty="0">
                          <a:solidFill>
                            <a:srgbClr val="333333"/>
                          </a:solidFill>
                          <a:effectLst/>
                          <a:latin typeface="Arial" panose="020B0604020202020204" pitchFamily="34" charset="0"/>
                          <a:cs typeface="Arial" panose="020B0604020202020204" pitchFamily="34" charset="0"/>
                        </a:rPr>
                        <a:t>Em 04 dos Conselhos visitados, a Lei é omissa</a:t>
                      </a:r>
                      <a:endParaRPr lang="pt-BR" sz="1000" dirty="0">
                        <a:effectLst/>
                        <a:latin typeface="Arial" panose="020B0604020202020204" pitchFamily="34" charset="0"/>
                        <a:ea typeface="Times New Roman" panose="02020603050405020304" pitchFamily="18" charset="0"/>
                        <a:cs typeface="Arial" panose="020B0604020202020204" pitchFamily="34" charset="0"/>
                      </a:endParaRPr>
                    </a:p>
                  </a:txBody>
                  <a:tcPr marL="35602" marR="35602" marT="0" marB="0"/>
                </a:tc>
                <a:extLst>
                  <a:ext uri="{0D108BD9-81ED-4DB2-BD59-A6C34878D82A}">
                    <a16:rowId xmlns:a16="http://schemas.microsoft.com/office/drawing/2014/main" val="2667580549"/>
                  </a:ext>
                </a:extLst>
              </a:tr>
              <a:tr h="624429">
                <a:tc>
                  <a:txBody>
                    <a:bodyPr/>
                    <a:lstStyle/>
                    <a:p>
                      <a:pPr marR="269875" algn="just"/>
                      <a:r>
                        <a:rPr lang="pt-BR" sz="1600">
                          <a:solidFill>
                            <a:srgbClr val="333333"/>
                          </a:solidFill>
                          <a:effectLst/>
                        </a:rPr>
                        <a:t>O Conselho possui agenda básica de trabalho?</a:t>
                      </a:r>
                      <a:endParaRPr lang="pt-BR" sz="1600">
                        <a:effectLst/>
                        <a:latin typeface="Arial" panose="020B0604020202020204" pitchFamily="34" charset="0"/>
                        <a:ea typeface="Times New Roman" panose="02020603050405020304" pitchFamily="18" charset="0"/>
                        <a:cs typeface="Arial" panose="020B0604020202020204" pitchFamily="34" charset="0"/>
                      </a:endParaRPr>
                    </a:p>
                  </a:txBody>
                  <a:tcPr marL="35602" marR="35602" marT="0" marB="0"/>
                </a:tc>
                <a:tc>
                  <a:txBody>
                    <a:bodyPr/>
                    <a:lstStyle/>
                    <a:p>
                      <a:pPr marR="269875" algn="ctr"/>
                      <a:r>
                        <a:rPr lang="pt-BR" sz="1600" dirty="0">
                          <a:effectLst/>
                          <a:latin typeface="Arial" panose="020B0604020202020204" pitchFamily="34" charset="0"/>
                          <a:ea typeface="Times New Roman" panose="02020603050405020304" pitchFamily="18" charset="0"/>
                          <a:cs typeface="Arial" panose="020B0604020202020204" pitchFamily="34" charset="0"/>
                        </a:rPr>
                        <a:t>02 </a:t>
                      </a:r>
                    </a:p>
                  </a:txBody>
                  <a:tcPr marL="68580" marR="68580" marT="0" marB="0"/>
                </a:tc>
                <a:tc>
                  <a:txBody>
                    <a:bodyPr/>
                    <a:lstStyle/>
                    <a:p>
                      <a:pPr marR="269875" algn="ctr"/>
                      <a:r>
                        <a:rPr lang="pt-BR" sz="1600" dirty="0">
                          <a:effectLst/>
                          <a:latin typeface="Arial" panose="020B0604020202020204" pitchFamily="34" charset="0"/>
                          <a:ea typeface="Times New Roman" panose="02020603050405020304" pitchFamily="18" charset="0"/>
                          <a:cs typeface="Arial" panose="020B0604020202020204" pitchFamily="34" charset="0"/>
                        </a:rPr>
                        <a:t>139</a:t>
                      </a:r>
                    </a:p>
                  </a:txBody>
                  <a:tcPr marL="68580" marR="68580" marT="0" marB="0"/>
                </a:tc>
                <a:tc>
                  <a:txBody>
                    <a:bodyPr/>
                    <a:lstStyle/>
                    <a:p>
                      <a:pPr marR="269875" algn="just"/>
                      <a:r>
                        <a:rPr lang="pt-BR" sz="1000" dirty="0">
                          <a:effectLst/>
                          <a:latin typeface="Arial" panose="020B0604020202020204" pitchFamily="34" charset="0"/>
                          <a:cs typeface="Arial" panose="020B0604020202020204" pitchFamily="34" charset="0"/>
                        </a:rPr>
                        <a:t> Apenas calendário de reuniões</a:t>
                      </a:r>
                    </a:p>
                    <a:p>
                      <a:pPr marL="0" marR="269875" lvl="0" indent="0" algn="just" defTabSz="914400" rtl="0" eaLnBrk="1" fontAlgn="auto" latinLnBrk="0" hangingPunct="1">
                        <a:lnSpc>
                          <a:spcPct val="100000"/>
                        </a:lnSpc>
                        <a:spcBef>
                          <a:spcPts val="0"/>
                        </a:spcBef>
                        <a:spcAft>
                          <a:spcPts val="0"/>
                        </a:spcAft>
                        <a:buClrTx/>
                        <a:buSzTx/>
                        <a:buFontTx/>
                        <a:buNone/>
                        <a:tabLst/>
                        <a:defRPr/>
                      </a:pPr>
                      <a:r>
                        <a:rPr lang="pt-BR" sz="1000" kern="1200" dirty="0">
                          <a:solidFill>
                            <a:schemeClr val="tx1"/>
                          </a:solidFill>
                          <a:effectLst/>
                          <a:latin typeface="Arial" panose="020B0604020202020204" pitchFamily="34" charset="0"/>
                          <a:ea typeface="+mn-ea"/>
                          <a:cs typeface="Arial" panose="020B0604020202020204" pitchFamily="34" charset="0"/>
                        </a:rPr>
                        <a:t>Em 03 dos Conselhos visitados não possuem nem Calendário de reuniões.</a:t>
                      </a:r>
                    </a:p>
                    <a:p>
                      <a:pPr marR="269875" algn="just"/>
                      <a:endParaRPr lang="pt-BR" sz="1000" dirty="0">
                        <a:effectLst/>
                        <a:latin typeface="Arial" panose="020B0604020202020204" pitchFamily="34" charset="0"/>
                        <a:ea typeface="Times New Roman" panose="02020603050405020304" pitchFamily="18" charset="0"/>
                        <a:cs typeface="Arial" panose="020B0604020202020204" pitchFamily="34" charset="0"/>
                      </a:endParaRPr>
                    </a:p>
                  </a:txBody>
                  <a:tcPr marL="35602" marR="35602" marT="0" marB="0"/>
                </a:tc>
                <a:extLst>
                  <a:ext uri="{0D108BD9-81ED-4DB2-BD59-A6C34878D82A}">
                    <a16:rowId xmlns:a16="http://schemas.microsoft.com/office/drawing/2014/main" val="131647246"/>
                  </a:ext>
                </a:extLst>
              </a:tr>
              <a:tr h="758157">
                <a:tc>
                  <a:txBody>
                    <a:bodyPr/>
                    <a:lstStyle/>
                    <a:p>
                      <a:pPr marR="269875" algn="just"/>
                      <a:r>
                        <a:rPr lang="pt-BR" sz="1600">
                          <a:solidFill>
                            <a:srgbClr val="333333"/>
                          </a:solidFill>
                          <a:effectLst/>
                        </a:rPr>
                        <a:t>O Conselheiro Municipal tem conhecimento das Leis, Decretos do Sistema Único de Saúde e das suas responsabilidades enquanto Conselheiro?</a:t>
                      </a:r>
                      <a:endParaRPr lang="pt-BR" sz="1600">
                        <a:effectLst/>
                        <a:latin typeface="Arial" panose="020B0604020202020204" pitchFamily="34" charset="0"/>
                        <a:ea typeface="Times New Roman" panose="02020603050405020304" pitchFamily="18" charset="0"/>
                        <a:cs typeface="Arial" panose="020B0604020202020204" pitchFamily="34" charset="0"/>
                      </a:endParaRPr>
                    </a:p>
                  </a:txBody>
                  <a:tcPr marL="35602" marR="35602" marT="0" marB="0"/>
                </a:tc>
                <a:tc>
                  <a:txBody>
                    <a:bodyPr/>
                    <a:lstStyle/>
                    <a:p>
                      <a:pPr marR="269875" algn="ctr"/>
                      <a:r>
                        <a:rPr lang="pt-BR" sz="1600" dirty="0">
                          <a:effectLst/>
                          <a:latin typeface="Arial" panose="020B0604020202020204" pitchFamily="34" charset="0"/>
                          <a:ea typeface="Times New Roman" panose="02020603050405020304" pitchFamily="18" charset="0"/>
                          <a:cs typeface="Arial" panose="020B0604020202020204" pitchFamily="34" charset="0"/>
                        </a:rPr>
                        <a:t>58</a:t>
                      </a:r>
                    </a:p>
                  </a:txBody>
                  <a:tcPr marL="68580" marR="68580" marT="0" marB="0"/>
                </a:tc>
                <a:tc>
                  <a:txBody>
                    <a:bodyPr/>
                    <a:lstStyle/>
                    <a:p>
                      <a:pPr marR="269875" algn="ctr"/>
                      <a:r>
                        <a:rPr lang="pt-BR" sz="1600" dirty="0">
                          <a:effectLst/>
                          <a:latin typeface="Arial" panose="020B0604020202020204" pitchFamily="34" charset="0"/>
                          <a:ea typeface="Times New Roman" panose="02020603050405020304" pitchFamily="18" charset="0"/>
                          <a:cs typeface="Arial" panose="020B0604020202020204" pitchFamily="34" charset="0"/>
                        </a:rPr>
                        <a:t>77</a:t>
                      </a:r>
                    </a:p>
                  </a:txBody>
                  <a:tcPr marL="68580" marR="68580" marT="0" marB="0"/>
                </a:tc>
                <a:tc>
                  <a:txBody>
                    <a:bodyPr/>
                    <a:lstStyle/>
                    <a:p>
                      <a:pPr marR="269875" algn="just"/>
                      <a:r>
                        <a:rPr lang="pt-BR" sz="1000" dirty="0">
                          <a:effectLst/>
                          <a:latin typeface="Arial" panose="020B0604020202020204" pitchFamily="34" charset="0"/>
                          <a:cs typeface="Arial" panose="020B0604020202020204" pitchFamily="34" charset="0"/>
                        </a:rPr>
                        <a:t> </a:t>
                      </a:r>
                      <a:r>
                        <a:rPr lang="pt-BR" sz="1100" kern="1200" dirty="0">
                          <a:solidFill>
                            <a:schemeClr val="tx1"/>
                          </a:solidFill>
                          <a:effectLst/>
                          <a:latin typeface="Arial" panose="020B0604020202020204" pitchFamily="34" charset="0"/>
                          <a:ea typeface="+mn-ea"/>
                          <a:cs typeface="Arial" panose="020B0604020202020204" pitchFamily="34" charset="0"/>
                        </a:rPr>
                        <a:t>Em 03 dos Conselhos visitados disseram possuir conhecimento parcial</a:t>
                      </a:r>
                      <a:endParaRPr lang="pt-BR" sz="1100" dirty="0">
                        <a:effectLst/>
                        <a:latin typeface="Arial" panose="020B0604020202020204" pitchFamily="34" charset="0"/>
                        <a:ea typeface="Times New Roman" panose="02020603050405020304" pitchFamily="18" charset="0"/>
                        <a:cs typeface="Arial" panose="020B0604020202020204" pitchFamily="34" charset="0"/>
                      </a:endParaRPr>
                    </a:p>
                  </a:txBody>
                  <a:tcPr marL="35602" marR="35602" marT="0" marB="0"/>
                </a:tc>
                <a:extLst>
                  <a:ext uri="{0D108BD9-81ED-4DB2-BD59-A6C34878D82A}">
                    <a16:rowId xmlns:a16="http://schemas.microsoft.com/office/drawing/2014/main" val="978242263"/>
                  </a:ext>
                </a:extLst>
              </a:tr>
            </a:tbl>
          </a:graphicData>
        </a:graphic>
      </p:graphicFrame>
    </p:spTree>
    <p:extLst>
      <p:ext uri="{BB962C8B-B14F-4D97-AF65-F5344CB8AC3E}">
        <p14:creationId xmlns:p14="http://schemas.microsoft.com/office/powerpoint/2010/main" val="3970830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1" descr="Figura1.jpg">
            <a:extLst>
              <a:ext uri="{FF2B5EF4-FFF2-40B4-BE49-F238E27FC236}">
                <a16:creationId xmlns:a16="http://schemas.microsoft.com/office/drawing/2014/main" id="{C91ABFCE-A2C3-4930-A6BD-1BB6A026091E}"/>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2692" y="255337"/>
            <a:ext cx="947731" cy="867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aixaDeTexto 5">
            <a:extLst>
              <a:ext uri="{FF2B5EF4-FFF2-40B4-BE49-F238E27FC236}">
                <a16:creationId xmlns:a16="http://schemas.microsoft.com/office/drawing/2014/main" id="{68C4050C-54D1-4086-99AF-EBE1BF953896}"/>
              </a:ext>
            </a:extLst>
          </p:cNvPr>
          <p:cNvSpPr txBox="1"/>
          <p:nvPr/>
        </p:nvSpPr>
        <p:spPr>
          <a:xfrm>
            <a:off x="2734734" y="414477"/>
            <a:ext cx="6096000" cy="707886"/>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pt-BR" altLang="pt-BR" sz="1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Governo do Estado de Mato Grosso</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pt-BR" altLang="pt-BR" sz="1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Secretaria de Estado de Saúde</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pt-BR" altLang="pt-BR" sz="1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Conselho Estadual de Saúde de Mato Grosso</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pt-BR" altLang="pt-BR" sz="10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Comissão de Monitoramento e Cooperação de  Informações  Técnicas  para  o Controle Social</a:t>
            </a:r>
          </a:p>
        </p:txBody>
      </p:sp>
      <p:sp>
        <p:nvSpPr>
          <p:cNvPr id="5" name="Espaço Reservado para Conteúdo 4">
            <a:extLst>
              <a:ext uri="{FF2B5EF4-FFF2-40B4-BE49-F238E27FC236}">
                <a16:creationId xmlns:a16="http://schemas.microsoft.com/office/drawing/2014/main" id="{F869EA7C-C913-4409-B39A-D05880E5A97C}"/>
              </a:ext>
            </a:extLst>
          </p:cNvPr>
          <p:cNvSpPr>
            <a:spLocks noGrp="1"/>
          </p:cNvSpPr>
          <p:nvPr>
            <p:ph idx="1"/>
          </p:nvPr>
        </p:nvSpPr>
        <p:spPr>
          <a:xfrm>
            <a:off x="838200" y="1122363"/>
            <a:ext cx="10515600" cy="5054600"/>
          </a:xfrm>
        </p:spPr>
        <p:txBody>
          <a:bodyPr>
            <a:normAutofit fontScale="77500" lnSpcReduction="20000"/>
          </a:bodyPr>
          <a:lstStyle/>
          <a:p>
            <a:pPr marL="0" indent="0">
              <a:lnSpc>
                <a:spcPct val="120000"/>
              </a:lnSpc>
              <a:buNone/>
              <a:tabLst>
                <a:tab pos="2806065" algn="ctr"/>
                <a:tab pos="5612130" algn="r"/>
                <a:tab pos="449580" algn="l"/>
              </a:tabLst>
            </a:pPr>
            <a:r>
              <a:rPr lang="pt-BR" sz="2100" b="1" u="sng"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DESAFIOS IDENTIFICADOS  A SEREM SUPERADOS PELOS CMS:</a:t>
            </a:r>
            <a:endParaRPr lang="pt-BR" sz="2100" dirty="0">
              <a:effectLst/>
              <a:latin typeface="Arial" panose="020B0604020202020204" pitchFamily="34" charset="0"/>
              <a:ea typeface="Times New Roman" panose="02020603050405020304" pitchFamily="18" charset="0"/>
              <a:cs typeface="Arial" panose="020B0604020202020204" pitchFamily="34" charset="0"/>
            </a:endParaRPr>
          </a:p>
          <a:p>
            <a:pPr marL="285750" indent="-19050" algn="just">
              <a:lnSpc>
                <a:spcPct val="150000"/>
              </a:lnSpc>
              <a:buFont typeface="Wingdings" panose="05000000000000000000" pitchFamily="2" charset="2"/>
              <a:buChar char="q"/>
            </a:pPr>
            <a:r>
              <a:rPr lang="pt-BR" sz="1800" dirty="0">
                <a:effectLst/>
                <a:latin typeface="Arial" panose="020B0604020202020204" pitchFamily="34" charset="0"/>
                <a:ea typeface="Times New Roman" panose="02020603050405020304" pitchFamily="18" charset="0"/>
                <a:cs typeface="Arial" panose="020B0604020202020204" pitchFamily="34" charset="0"/>
              </a:rPr>
              <a:t>Considerando as evidências coletadas, percebe-se que quase em sua totalidade, os Conselhos Municipais de Saúde do Estado de Mato Grosso não estão estruturados e Ativos, muito embora, as informações no DIGISUS estejam atualizadas.</a:t>
            </a:r>
          </a:p>
          <a:p>
            <a:pPr marL="285750" indent="-19050" algn="just">
              <a:lnSpc>
                <a:spcPct val="150000"/>
              </a:lnSpc>
              <a:buFont typeface="Wingdings" panose="05000000000000000000" pitchFamily="2" charset="2"/>
              <a:buChar char="q"/>
            </a:pPr>
            <a:r>
              <a:rPr lang="pt-BR" sz="1800" dirty="0">
                <a:effectLst/>
                <a:latin typeface="Arial" panose="020B0604020202020204" pitchFamily="34" charset="0"/>
                <a:ea typeface="Times New Roman" panose="02020603050405020304" pitchFamily="18" charset="0"/>
                <a:cs typeface="Arial" panose="020B0604020202020204" pitchFamily="34" charset="0"/>
              </a:rPr>
              <a:t>A ausência de Secretária Executiva com instalações e carga horária específica para a função e a defasagem dos instrumentos legais constitutivos, estão entre os principais problemas, além da inobservância da paridade e da regularidade das reuniões mensais.</a:t>
            </a:r>
          </a:p>
          <a:p>
            <a:pPr marL="285750" indent="-19050" algn="just">
              <a:lnSpc>
                <a:spcPct val="150000"/>
              </a:lnSpc>
              <a:buFont typeface="Wingdings" panose="05000000000000000000" pitchFamily="2" charset="2"/>
              <a:buChar char="q"/>
            </a:pPr>
            <a:r>
              <a:rPr lang="pt-BR" sz="1800" dirty="0">
                <a:effectLst/>
                <a:latin typeface="Arial" panose="020B0604020202020204" pitchFamily="34" charset="0"/>
                <a:ea typeface="Times New Roman" panose="02020603050405020304" pitchFamily="18" charset="0"/>
                <a:cs typeface="Arial" panose="020B0604020202020204" pitchFamily="34" charset="0"/>
              </a:rPr>
              <a:t>À exceção de 02 (dois) Conselhos Municipais de Saúde, no universo dos 141 (cento e quarenta e um) municípios, nenhum está com as Comissões em funcionamento, portanto, estando a atuação dos conselheiros restrita à participação, ou presença, nas reuniões mensais, quando regulares. </a:t>
            </a:r>
          </a:p>
          <a:p>
            <a:pPr marL="285750" indent="-19050" algn="just">
              <a:lnSpc>
                <a:spcPct val="150000"/>
              </a:lnSpc>
              <a:buFont typeface="Wingdings" panose="05000000000000000000" pitchFamily="2" charset="2"/>
              <a:buChar char="q"/>
            </a:pPr>
            <a:r>
              <a:rPr lang="pt-BR" sz="1800" dirty="0">
                <a:effectLst/>
                <a:latin typeface="Arial" panose="020B0604020202020204" pitchFamily="34" charset="0"/>
                <a:ea typeface="Times New Roman" panose="02020603050405020304" pitchFamily="18" charset="0"/>
                <a:cs typeface="Arial" panose="020B0604020202020204" pitchFamily="34" charset="0"/>
              </a:rPr>
              <a:t>Outro ponto que deve ser destacado é o desconhecimento dos Conselheiros dos instrumentos constitutivos de seus próprios Conselhos de Saúde, muitos alegam que nunca participaram de uma capacitação e nem foram preparados para exercerem o papel de conselheiros.</a:t>
            </a:r>
          </a:p>
          <a:p>
            <a:pPr marL="285750" indent="-19050" algn="just">
              <a:lnSpc>
                <a:spcPct val="150000"/>
              </a:lnSpc>
              <a:buFont typeface="Wingdings" panose="05000000000000000000" pitchFamily="2" charset="2"/>
              <a:buChar char="q"/>
            </a:pPr>
            <a:r>
              <a:rPr lang="pt-BR" sz="1800" dirty="0">
                <a:effectLst/>
                <a:latin typeface="Arial" panose="020B0604020202020204" pitchFamily="34" charset="0"/>
                <a:ea typeface="Times New Roman" panose="02020603050405020304" pitchFamily="18" charset="0"/>
                <a:cs typeface="Arial" panose="020B0604020202020204" pitchFamily="34" charset="0"/>
              </a:rPr>
              <a:t>Já os gestores, relataram sobre as dificuldades na composição dos Conselhos devido ao esvaziamento do segmento usuário e das entidades em seus municípios, ou quando são indicados, não se identificam com o controle social, faltando as reuniões plenárias, portanto, não dando quórum para que se realizem. </a:t>
            </a:r>
          </a:p>
          <a:p>
            <a:pPr marL="0" indent="0">
              <a:lnSpc>
                <a:spcPct val="120000"/>
              </a:lnSpc>
              <a:buNone/>
              <a:tabLst>
                <a:tab pos="2806065" algn="ctr"/>
                <a:tab pos="5612130" algn="r"/>
                <a:tab pos="449580" algn="l"/>
              </a:tabLst>
            </a:pPr>
            <a:endParaRPr lang="pt-BR" dirty="0"/>
          </a:p>
        </p:txBody>
      </p:sp>
    </p:spTree>
    <p:extLst>
      <p:ext uri="{BB962C8B-B14F-4D97-AF65-F5344CB8AC3E}">
        <p14:creationId xmlns:p14="http://schemas.microsoft.com/office/powerpoint/2010/main" val="584249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1" descr="Figura1.jpg">
            <a:extLst>
              <a:ext uri="{FF2B5EF4-FFF2-40B4-BE49-F238E27FC236}">
                <a16:creationId xmlns:a16="http://schemas.microsoft.com/office/drawing/2014/main" id="{C91ABFCE-A2C3-4930-A6BD-1BB6A026091E}"/>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2692" y="255337"/>
            <a:ext cx="947731" cy="867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aixaDeTexto 5">
            <a:extLst>
              <a:ext uri="{FF2B5EF4-FFF2-40B4-BE49-F238E27FC236}">
                <a16:creationId xmlns:a16="http://schemas.microsoft.com/office/drawing/2014/main" id="{68C4050C-54D1-4086-99AF-EBE1BF953896}"/>
              </a:ext>
            </a:extLst>
          </p:cNvPr>
          <p:cNvSpPr txBox="1"/>
          <p:nvPr/>
        </p:nvSpPr>
        <p:spPr>
          <a:xfrm>
            <a:off x="2734734" y="414477"/>
            <a:ext cx="6096000" cy="707886"/>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pt-BR" altLang="pt-BR" sz="1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Governo do Estado de Mato Grosso</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pt-BR" altLang="pt-BR" sz="1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Secretaria de Estado de Saúde</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pt-BR" altLang="pt-BR" sz="1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Conselho Estadual de Saúde de Mato Grosso</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pt-BR" altLang="pt-BR" sz="10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Comissão de Monitoramento e Cooperação de  Informações  Técnicas  para  o Controle Social</a:t>
            </a:r>
          </a:p>
        </p:txBody>
      </p:sp>
      <p:sp>
        <p:nvSpPr>
          <p:cNvPr id="5" name="Espaço Reservado para Conteúdo 4">
            <a:extLst>
              <a:ext uri="{FF2B5EF4-FFF2-40B4-BE49-F238E27FC236}">
                <a16:creationId xmlns:a16="http://schemas.microsoft.com/office/drawing/2014/main" id="{F869EA7C-C913-4409-B39A-D05880E5A97C}"/>
              </a:ext>
            </a:extLst>
          </p:cNvPr>
          <p:cNvSpPr>
            <a:spLocks noGrp="1"/>
          </p:cNvSpPr>
          <p:nvPr>
            <p:ph idx="1"/>
          </p:nvPr>
        </p:nvSpPr>
        <p:spPr>
          <a:xfrm>
            <a:off x="838200" y="1122363"/>
            <a:ext cx="10515600" cy="5054600"/>
          </a:xfrm>
        </p:spPr>
        <p:txBody>
          <a:bodyPr>
            <a:normAutofit fontScale="40000" lnSpcReduction="20000"/>
          </a:bodyPr>
          <a:lstStyle/>
          <a:p>
            <a:pPr indent="0" algn="just">
              <a:lnSpc>
                <a:spcPct val="150000"/>
              </a:lnSpc>
              <a:buNone/>
            </a:pPr>
            <a:r>
              <a:rPr lang="pt-BR" sz="4000" b="1" dirty="0">
                <a:effectLst/>
                <a:latin typeface="Arial" panose="020B0604020202020204" pitchFamily="34" charset="0"/>
                <a:ea typeface="Times New Roman" panose="02020603050405020304" pitchFamily="18" charset="0"/>
                <a:cs typeface="Arial" panose="020B0604020202020204" pitchFamily="34" charset="0"/>
              </a:rPr>
              <a:t>RECOMENDAÇÕES AO PLENO DO CES/MT</a:t>
            </a:r>
          </a:p>
          <a:p>
            <a:pPr indent="0" algn="just">
              <a:lnSpc>
                <a:spcPct val="150000"/>
              </a:lnSpc>
              <a:buNone/>
            </a:pPr>
            <a:r>
              <a:rPr lang="pt-BR" sz="4000" dirty="0">
                <a:effectLst/>
                <a:latin typeface="Arial" panose="020B0604020202020204" pitchFamily="34" charset="0"/>
                <a:ea typeface="Times New Roman" panose="02020603050405020304" pitchFamily="18" charset="0"/>
                <a:cs typeface="Arial" panose="020B0604020202020204" pitchFamily="34" charset="0"/>
              </a:rPr>
              <a:t>Diante dos fatos apresentados a Comissão sugere os seguintes encaminhamentos:</a:t>
            </a:r>
          </a:p>
          <a:p>
            <a:pPr marL="742950" indent="-28575" algn="just">
              <a:lnSpc>
                <a:spcPct val="150000"/>
              </a:lnSpc>
              <a:buFont typeface="+mj-lt"/>
              <a:buAutoNum type="arabicPeriod"/>
            </a:pPr>
            <a:r>
              <a:rPr lang="pt-BR" sz="4000" dirty="0">
                <a:effectLst/>
                <a:latin typeface="Arial" panose="020B0604020202020204" pitchFamily="34" charset="0"/>
                <a:ea typeface="Times New Roman" panose="02020603050405020304" pitchFamily="18" charset="0"/>
                <a:cs typeface="Arial" panose="020B0604020202020204" pitchFamily="34" charset="0"/>
              </a:rPr>
              <a:t> As ações de monitoramento deverão ser feitas a partir da elaboração de Plano de Ação, específico, aprovados em plenária, para a realidade e demandas de cada Macrorregião, considerando as informações já coletadas e as orientações contidas nas Resoluções do CN 453/12 e 554/17 e nas demais que possam vir a substituí-las;</a:t>
            </a:r>
          </a:p>
          <a:p>
            <a:pPr marL="742950" lvl="0" indent="-28575" algn="just">
              <a:lnSpc>
                <a:spcPct val="150000"/>
              </a:lnSpc>
              <a:buFont typeface="+mj-lt"/>
              <a:buAutoNum type="arabicPeriod"/>
            </a:pPr>
            <a:r>
              <a:rPr lang="pt-BR" sz="4000" dirty="0">
                <a:effectLst/>
                <a:latin typeface="Arial" panose="020B0604020202020204" pitchFamily="34" charset="0"/>
                <a:ea typeface="Times New Roman" panose="02020603050405020304" pitchFamily="18" charset="0"/>
                <a:cs typeface="Arial" panose="020B0604020202020204" pitchFamily="34" charset="0"/>
              </a:rPr>
              <a:t>As ações de capacitação deverão ser elaboradas e planejadas em conjunto com a Comissão de Educação Permanente, se possível, que seja construído um projeto para a Certificação dessas ações;</a:t>
            </a:r>
          </a:p>
          <a:p>
            <a:pPr marL="742950" lvl="0" indent="-28575" algn="just">
              <a:lnSpc>
                <a:spcPct val="150000"/>
              </a:lnSpc>
              <a:buFont typeface="+mj-lt"/>
              <a:buAutoNum type="arabicPeriod"/>
            </a:pPr>
            <a:r>
              <a:rPr lang="pt-BR" sz="4000" dirty="0">
                <a:effectLst/>
                <a:latin typeface="Arial" panose="020B0604020202020204" pitchFamily="34" charset="0"/>
                <a:ea typeface="Times New Roman" panose="02020603050405020304" pitchFamily="18" charset="0"/>
                <a:cs typeface="Arial" panose="020B0604020202020204" pitchFamily="34" charset="0"/>
              </a:rPr>
              <a:t>Considerando a capacidade financeira e de arrecadação além das dificuldades identificadas em se manter uma estrutura adequada ao funcionamento do Conselho Municipal de Saúde (espaço/mobiliário/ secretária executiva), para o cumprimento do artigo 3º, § 2º da Resolução CES/MT 03/2016 de 30 de junho 2016, que seja aplicado aos municípios acima de 50.000 mil habitantes;</a:t>
            </a:r>
          </a:p>
          <a:p>
            <a:pPr marL="0" indent="0">
              <a:lnSpc>
                <a:spcPct val="120000"/>
              </a:lnSpc>
              <a:buNone/>
              <a:tabLst>
                <a:tab pos="2806065" algn="ctr"/>
                <a:tab pos="5612130" algn="r"/>
                <a:tab pos="449580" algn="l"/>
              </a:tabLst>
            </a:pPr>
            <a:endParaRPr lang="pt-BR" dirty="0"/>
          </a:p>
        </p:txBody>
      </p:sp>
    </p:spTree>
    <p:extLst>
      <p:ext uri="{BB962C8B-B14F-4D97-AF65-F5344CB8AC3E}">
        <p14:creationId xmlns:p14="http://schemas.microsoft.com/office/powerpoint/2010/main" val="985940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1" descr="Figura1.jpg">
            <a:extLst>
              <a:ext uri="{FF2B5EF4-FFF2-40B4-BE49-F238E27FC236}">
                <a16:creationId xmlns:a16="http://schemas.microsoft.com/office/drawing/2014/main" id="{C91ABFCE-A2C3-4930-A6BD-1BB6A026091E}"/>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2692" y="255337"/>
            <a:ext cx="947731" cy="867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aixaDeTexto 5">
            <a:extLst>
              <a:ext uri="{FF2B5EF4-FFF2-40B4-BE49-F238E27FC236}">
                <a16:creationId xmlns:a16="http://schemas.microsoft.com/office/drawing/2014/main" id="{68C4050C-54D1-4086-99AF-EBE1BF953896}"/>
              </a:ext>
            </a:extLst>
          </p:cNvPr>
          <p:cNvSpPr txBox="1"/>
          <p:nvPr/>
        </p:nvSpPr>
        <p:spPr>
          <a:xfrm>
            <a:off x="2734734" y="414477"/>
            <a:ext cx="6096000" cy="707886"/>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pt-BR" altLang="pt-BR" sz="1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Governo do Estado de Mato Grosso</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pt-BR" altLang="pt-BR" sz="1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Secretaria de Estado de Saúde</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pt-BR" altLang="pt-BR" sz="1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Conselho Estadual de Saúde de Mato Grosso</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pt-BR" altLang="pt-BR" sz="10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Comissão de Monitoramento e Cooperação de  Informações  Técnicas  para  o Controle Social</a:t>
            </a:r>
          </a:p>
        </p:txBody>
      </p:sp>
      <p:sp>
        <p:nvSpPr>
          <p:cNvPr id="5" name="Espaço Reservado para Conteúdo 4">
            <a:extLst>
              <a:ext uri="{FF2B5EF4-FFF2-40B4-BE49-F238E27FC236}">
                <a16:creationId xmlns:a16="http://schemas.microsoft.com/office/drawing/2014/main" id="{F869EA7C-C913-4409-B39A-D05880E5A97C}"/>
              </a:ext>
            </a:extLst>
          </p:cNvPr>
          <p:cNvSpPr>
            <a:spLocks noGrp="1"/>
          </p:cNvSpPr>
          <p:nvPr>
            <p:ph idx="1"/>
          </p:nvPr>
        </p:nvSpPr>
        <p:spPr>
          <a:xfrm>
            <a:off x="838200" y="1122362"/>
            <a:ext cx="10515600" cy="5480301"/>
          </a:xfrm>
        </p:spPr>
        <p:txBody>
          <a:bodyPr>
            <a:normAutofit fontScale="40000" lnSpcReduction="20000"/>
          </a:bodyPr>
          <a:lstStyle/>
          <a:p>
            <a:pPr indent="449580" algn="just">
              <a:lnSpc>
                <a:spcPct val="150000"/>
              </a:lnSpc>
            </a:pPr>
            <a:endParaRPr lang="pt-BR" sz="3500" dirty="0">
              <a:effectLst/>
              <a:latin typeface="Arial" panose="020B0604020202020204" pitchFamily="34" charset="0"/>
              <a:ea typeface="Times New Roman" panose="02020603050405020304" pitchFamily="18" charset="0"/>
              <a:cs typeface="Arial" panose="020B0604020202020204" pitchFamily="34" charset="0"/>
            </a:endParaRPr>
          </a:p>
          <a:p>
            <a:pPr marL="0" lvl="0" indent="0" algn="just">
              <a:lnSpc>
                <a:spcPct val="150000"/>
              </a:lnSpc>
              <a:buNone/>
            </a:pPr>
            <a:r>
              <a:rPr lang="pt-BR" sz="4000" dirty="0">
                <a:effectLst/>
                <a:latin typeface="Arial" panose="020B0604020202020204" pitchFamily="34" charset="0"/>
                <a:ea typeface="Times New Roman" panose="02020603050405020304" pitchFamily="18" charset="0"/>
                <a:cs typeface="Arial" panose="020B0604020202020204" pitchFamily="34" charset="0"/>
              </a:rPr>
              <a:t>4. A publicação deste trabalho pelo Conselho Estadual de Saúde;</a:t>
            </a:r>
          </a:p>
          <a:p>
            <a:pPr marL="0" lvl="0" indent="0" algn="just">
              <a:lnSpc>
                <a:spcPct val="150000"/>
              </a:lnSpc>
              <a:buNone/>
            </a:pPr>
            <a:r>
              <a:rPr lang="pt-BR" sz="4000" dirty="0">
                <a:effectLst/>
                <a:latin typeface="Arial" panose="020B0604020202020204" pitchFamily="34" charset="0"/>
                <a:ea typeface="Times New Roman" panose="02020603050405020304" pitchFamily="18" charset="0"/>
                <a:cs typeface="Arial" panose="020B0604020202020204" pitchFamily="34" charset="0"/>
              </a:rPr>
              <a:t>5. O trabalho deverá ser apresentado pelos autores: Giancarla Fontes de Almeida Santos, Marta </a:t>
            </a:r>
            <a:r>
              <a:rPr lang="pt-BR" sz="4000" dirty="0" err="1">
                <a:effectLst/>
                <a:latin typeface="Arial" panose="020B0604020202020204" pitchFamily="34" charset="0"/>
                <a:ea typeface="Times New Roman" panose="02020603050405020304" pitchFamily="18" charset="0"/>
                <a:cs typeface="Arial" panose="020B0604020202020204" pitchFamily="34" charset="0"/>
              </a:rPr>
              <a:t>M.M.Bumlai</a:t>
            </a:r>
            <a:r>
              <a:rPr lang="pt-BR" sz="4000" dirty="0">
                <a:effectLst/>
                <a:latin typeface="Arial" panose="020B0604020202020204" pitchFamily="34" charset="0"/>
                <a:ea typeface="Times New Roman" panose="02020603050405020304" pitchFamily="18" charset="0"/>
                <a:cs typeface="Arial" panose="020B0604020202020204" pitchFamily="34" charset="0"/>
              </a:rPr>
              <a:t>, Maria Elizabete da Silva  e Pedro Reis de Oliveira, independente da permanência, ou não, como Conselheiros,  </a:t>
            </a:r>
            <a:r>
              <a:rPr lang="pt-BR" sz="4000" b="1" dirty="0">
                <a:effectLst/>
                <a:latin typeface="Arial" panose="020B0604020202020204" pitchFamily="34" charset="0"/>
                <a:ea typeface="Times New Roman" panose="02020603050405020304" pitchFamily="18" charset="0"/>
                <a:cs typeface="Arial" panose="020B0604020202020204" pitchFamily="34" charset="0"/>
              </a:rPr>
              <a:t>em nome do Conselho Estadual de Saúde</a:t>
            </a:r>
            <a:r>
              <a:rPr lang="pt-BR" sz="4000" dirty="0">
                <a:effectLst/>
                <a:latin typeface="Arial" panose="020B0604020202020204" pitchFamily="34" charset="0"/>
                <a:ea typeface="Times New Roman" panose="02020603050405020304" pitchFamily="18" charset="0"/>
                <a:cs typeface="Arial" panose="020B0604020202020204" pitchFamily="34" charset="0"/>
              </a:rPr>
              <a:t>, a fim de garantir os pressupostos da Lei 9.610/98, que altera, atualiza e consolida a legislação sobre direitos autorais e dá outras providências, aos seguintes órgãos e colegiados: Ministério Público, Conselho de Secretarias Municipais de  Saúde de Mato grosso – COSEMS/MT, Conselho Nacional de Saúde, Comissão de Saúde da Assembleia Legislativa, dentre outros, para: </a:t>
            </a:r>
          </a:p>
          <a:p>
            <a:pPr marL="671830" indent="0" algn="just">
              <a:lnSpc>
                <a:spcPct val="150000"/>
              </a:lnSpc>
              <a:buNone/>
            </a:pPr>
            <a:r>
              <a:rPr lang="pt-BR" sz="4000" dirty="0">
                <a:effectLst/>
                <a:latin typeface="Arial" panose="020B0604020202020204" pitchFamily="34" charset="0"/>
                <a:ea typeface="Times New Roman" panose="02020603050405020304" pitchFamily="18" charset="0"/>
                <a:cs typeface="Arial" panose="020B0604020202020204" pitchFamily="34" charset="0"/>
              </a:rPr>
              <a:t>I – Dar conhecimento do trabalho realizado pela Comissão de Monitoramento e de Cooperação de Informações Técnicas para o controle social;  </a:t>
            </a:r>
          </a:p>
          <a:p>
            <a:pPr marL="671830" indent="0" algn="just">
              <a:lnSpc>
                <a:spcPct val="150000"/>
              </a:lnSpc>
              <a:buNone/>
            </a:pPr>
            <a:r>
              <a:rPr lang="pt-BR" sz="4000" dirty="0">
                <a:effectLst/>
                <a:latin typeface="Arial" panose="020B0604020202020204" pitchFamily="34" charset="0"/>
                <a:ea typeface="Times New Roman" panose="02020603050405020304" pitchFamily="18" charset="0"/>
                <a:cs typeface="Arial" panose="020B0604020202020204" pitchFamily="34" charset="0"/>
              </a:rPr>
              <a:t>II – Fomentar a elaboração conjunta de um Plano de Ação com vistas à reestruturação dos Conselhos Municipais de Saúde;  </a:t>
            </a:r>
          </a:p>
          <a:p>
            <a:pPr marL="671830" indent="0" algn="just">
              <a:lnSpc>
                <a:spcPct val="150000"/>
              </a:lnSpc>
              <a:buNone/>
            </a:pPr>
            <a:r>
              <a:rPr lang="pt-BR" sz="4000" dirty="0">
                <a:effectLst/>
                <a:latin typeface="Arial" panose="020B0604020202020204" pitchFamily="34" charset="0"/>
                <a:ea typeface="Times New Roman" panose="02020603050405020304" pitchFamily="18" charset="0"/>
                <a:cs typeface="Arial" panose="020B0604020202020204" pitchFamily="34" charset="0"/>
              </a:rPr>
              <a:t>III – Alertar acerca da não observação do artigo 4º, inciso II da Lei 8.142/90 de 28 de dezembro de 1990 por alguns municípios e de suas possíveis consequências.</a:t>
            </a:r>
          </a:p>
          <a:p>
            <a:pPr marL="0" indent="0">
              <a:lnSpc>
                <a:spcPct val="120000"/>
              </a:lnSpc>
              <a:buNone/>
              <a:tabLst>
                <a:tab pos="2806065" algn="ctr"/>
                <a:tab pos="5612130" algn="r"/>
                <a:tab pos="449580" algn="l"/>
              </a:tabLst>
            </a:pPr>
            <a:endParaRPr lang="pt-BR" dirty="0"/>
          </a:p>
        </p:txBody>
      </p:sp>
    </p:spTree>
    <p:extLst>
      <p:ext uri="{BB962C8B-B14F-4D97-AF65-F5344CB8AC3E}">
        <p14:creationId xmlns:p14="http://schemas.microsoft.com/office/powerpoint/2010/main" val="1879842529"/>
      </p:ext>
    </p:extLst>
  </p:cSld>
  <p:clrMapOvr>
    <a:masterClrMapping/>
  </p:clrMapOvr>
</p:sld>
</file>

<file path=ppt/theme/theme1.xml><?xml version="1.0" encoding="utf-8"?>
<a:theme xmlns:a="http://schemas.openxmlformats.org/drawingml/2006/main" name="Office Theme">
  <a:themeElements>
    <a:clrScheme name="Tema do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o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541</TotalTime>
  <Words>1741</Words>
  <Application>Microsoft Office PowerPoint</Application>
  <PresentationFormat>Widescreen</PresentationFormat>
  <Paragraphs>161</Paragraphs>
  <Slides>10</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10</vt:i4>
      </vt:variant>
    </vt:vector>
  </HeadingPairs>
  <TitlesOfParts>
    <vt:vector size="16" baseType="lpstr">
      <vt:lpstr>Arial</vt:lpstr>
      <vt:lpstr>Calibri</vt:lpstr>
      <vt:lpstr>Calibri Light</vt:lpstr>
      <vt:lpstr>Times New Roman</vt:lpstr>
      <vt:lpstr>Wingdings</vt:lpstr>
      <vt:lpstr>Office Theme</vt:lpstr>
      <vt:lpstr>RELATÓRIO FINAL DE MONITORAMENTO DOS CONSELHOS MUNICIPAIS DE SAÚDE – CONSOLIDADO</vt:lpstr>
      <vt:lpstr>Apresentação do PowerPoint</vt:lpstr>
      <vt:lpstr>Apresentação do PowerPoint</vt:lpstr>
      <vt:lpstr>Apresentação do PowerPoint</vt:lpstr>
      <vt:lpstr>CONSOLIDAÇÃO DIAGNÓSTICO SITUACIONAL DOS CONSELHOS MUNICIPAIS DE SAÚDE DE MATO GROSSO </vt:lpstr>
      <vt:lpstr> </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PRODUTOS DA COMISSÃO DE MONITORAMENTO E COOPERAÇÃO DE  INFORMAÇÕES  TÉCNICAS  PARA  O CONTROLE SOCIAL</dc:title>
  <dc:creator>Marcus Augusto Ristow Wippel</dc:creator>
  <cp:lastModifiedBy>UsuarioLocal - SES</cp:lastModifiedBy>
  <cp:revision>61</cp:revision>
  <dcterms:created xsi:type="dcterms:W3CDTF">2022-09-12T15:32:19Z</dcterms:created>
  <dcterms:modified xsi:type="dcterms:W3CDTF">2023-11-28T23:23:33Z</dcterms:modified>
</cp:coreProperties>
</file>